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Anton"/>
      <p:regular r:id="rId90"/>
    </p:embeddedFont>
    <p:embeddedFont>
      <p:font typeface="Lato"/>
      <p:regular r:id="rId91"/>
      <p:bold r:id="rId92"/>
      <p:italic r:id="rId93"/>
      <p:boldItalic r:id="rId94"/>
    </p:embeddedFont>
    <p:embeddedFont>
      <p:font typeface="Helvetica Neue"/>
      <p:regular r:id="rId95"/>
      <p:bold r:id="rId96"/>
      <p:italic r:id="rId97"/>
      <p:boldItalic r:id="rId98"/>
    </p:embeddedFont>
    <p:embeddedFont>
      <p:font typeface="Helvetica Neue Light"/>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A752F2-9E97-4241-BC47-2EB3587DC757}">
  <a:tblStyle styleId="{56A752F2-9E97-4241-BC47-2EB3587DC75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regular.fntdata"/><Relationship Id="rId94" Type="http://schemas.openxmlformats.org/officeDocument/2006/relationships/font" Target="fonts/Lato-boldItalic.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5.xml"/><Relationship Id="rId99" Type="http://schemas.openxmlformats.org/officeDocument/2006/relationships/font" Target="fonts/HelveticaNeueLight-regular.fntdata"/><Relationship Id="rId10" Type="http://schemas.openxmlformats.org/officeDocument/2006/relationships/slide" Target="slides/slide4.xml"/><Relationship Id="rId98"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Anton-regular.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56dd2ecb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056dd2ec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56dd2ecb2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056dd2ecb2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56dd2ecb2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056dd2ecb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56dd2ecb2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056dd2ecb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56dd2ecb2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056dd2ecb2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56dd2ecb2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056dd2ecb2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56dd2ecb2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056dd2ecb2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56dd2ecb2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056dd2ecb2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56dd2ecb2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056dd2ecb2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Clr>
                <a:schemeClr val="dk1"/>
              </a:buClr>
              <a:buSzPts val="1100"/>
              <a:buFont typeface="Arial"/>
              <a:buNone/>
            </a:pPr>
            <a:r>
              <a:rPr b="1" lang="es" sz="1400">
                <a:solidFill>
                  <a:schemeClr val="dk1"/>
                </a:solidFill>
              </a:rPr>
              <a:t>EXAMPLE</a:t>
            </a:r>
            <a:r>
              <a:rPr lang="es" sz="1400">
                <a:solidFill>
                  <a:schemeClr val="dk1"/>
                </a:solidFill>
              </a:rPr>
              <a:t> es un motor pensado para desarrolladores, que solo permite crear tablas pero no almacena datos. </a:t>
            </a:r>
            <a:r>
              <a:rPr b="1" lang="es" sz="1400">
                <a:solidFill>
                  <a:schemeClr val="dk1"/>
                </a:solidFill>
              </a:rPr>
              <a:t>NDB Cluster</a:t>
            </a:r>
            <a:r>
              <a:rPr lang="es" sz="1400">
                <a:solidFill>
                  <a:schemeClr val="dk1"/>
                </a:solidFill>
              </a:rPr>
              <a:t> implementa tablas voluminosas que requieren particionarse en varias máquinas.</a:t>
            </a:r>
            <a:endParaRPr sz="1400">
              <a:solidFill>
                <a:schemeClr val="dk1"/>
              </a:solidFill>
            </a:endParaRPr>
          </a:p>
          <a:p>
            <a:pPr indent="0" lvl="0" marL="0" rtl="0" algn="l">
              <a:lnSpc>
                <a:spcPct val="100000"/>
              </a:lnSpc>
              <a:spcBef>
                <a:spcPts val="0"/>
              </a:spcBef>
              <a:spcAft>
                <a:spcPts val="0"/>
              </a:spcAft>
              <a:buSzPts val="1100"/>
              <a:buNone/>
            </a:pPr>
            <a:r>
              <a:rPr b="1" lang="es" sz="1400"/>
              <a:t>ARCHIVE</a:t>
            </a:r>
            <a:r>
              <a:rPr lang="es" sz="1400"/>
              <a:t> soporta grandes cantidades de datos sin índice y su información debe ser de tamaño pequeño. No soporta tampoco grandes cadenas de caracteres, ni datos BLOB, ni números de gran tamaño.</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b="1" lang="es" sz="1400"/>
              <a:t>CSV</a:t>
            </a:r>
            <a:r>
              <a:rPr lang="es" sz="1400"/>
              <a:t> guarda solamente información en formato separado por coma.</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b="1" lang="es" sz="1400"/>
              <a:t>FEDERATED</a:t>
            </a:r>
            <a:r>
              <a:rPr lang="es" sz="1400"/>
              <a:t> es un motor pensado para trabajar de forma remota, funcionando solamente con la </a:t>
            </a:r>
            <a:r>
              <a:rPr b="1" lang="es" sz="1400"/>
              <a:t>API MySQL C Client</a:t>
            </a:r>
            <a:r>
              <a:rPr lang="es" sz="1400"/>
              <a:t>.</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56dd2ecb2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056dd2ecb2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Desde la versión 5.0 de Mysql, InnoDB viene como motor por defecto en las distribuciones de esta bb.dd., configurandolo por defecto desde el momento de instalar el motor de base de datos.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56dd2ecb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056dd2ecb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56dd2ec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1056dd2ecb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56dd2ecb2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056dd2ecb2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56dd2ecb2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056dd2ecb2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56dd2ecb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056dd2ecb2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56dd2ecb2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056dd2ecb2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Las columnas que entregan </a:t>
            </a:r>
            <a:r>
              <a:rPr b="1" lang="es" sz="1400"/>
              <a:t>medidas aditivas</a:t>
            </a:r>
            <a:r>
              <a:rPr lang="es" sz="1400"/>
              <a:t> son aquellas que agregamos con el fin de obtener totales, como ser (</a:t>
            </a:r>
            <a:r>
              <a:rPr i="1" lang="es" sz="1400"/>
              <a:t>salarios que se pagaron, total de ventas realizadas, etcétera</a:t>
            </a:r>
            <a:r>
              <a:rPr lang="es" sz="1400"/>
              <a:t>).</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s" sz="1400"/>
              <a:t>Las columnas que entrega </a:t>
            </a:r>
            <a:r>
              <a:rPr b="1" lang="es" sz="1400"/>
              <a:t>medidas semi-aditivas</a:t>
            </a:r>
            <a:r>
              <a:rPr lang="es" sz="1400"/>
              <a:t> son las que se usan en las variables de existencia o inventario (</a:t>
            </a:r>
            <a:r>
              <a:rPr i="1" lang="es" sz="1400"/>
              <a:t>total de empleados, total de facturas de venta realizadas, etcétera</a:t>
            </a:r>
            <a:r>
              <a:rPr lang="es" sz="1400"/>
              <a:t>). También pueden entrar en esta categoría columnas como ser (</a:t>
            </a:r>
            <a:r>
              <a:rPr i="1" lang="es" sz="1400"/>
              <a:t>período mensual de la venta, período mensual de salario pagado</a:t>
            </a:r>
            <a:r>
              <a:rPr lang="es" sz="1400"/>
              <a:t>).</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s" sz="1400"/>
              <a:t>Las columnas del tipo </a:t>
            </a:r>
            <a:r>
              <a:rPr b="1" lang="es" sz="1400"/>
              <a:t>medidas no-aditivas</a:t>
            </a:r>
            <a:r>
              <a:rPr lang="es" sz="1400"/>
              <a:t> no se deben agregar usualmente, a menos que sea un trabajo enteramente técnico. Bajo este paradigma se agregarían columnas como impuestos (TAX, IVA, etc.). Calcular este tipo de columnas y presentarlas en una tabla de hecho no es lo que se recomienda.</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s" sz="1400"/>
              <a:t>Puede haber excepciones para aquellos casos donde el área contable de una empresa pida informes totales que requieran discriminar los TAXES de las ganancias, por fuera de lo que se conoce en el mundo contable como </a:t>
            </a:r>
            <a:r>
              <a:rPr b="1" lang="es" sz="1400"/>
              <a:t>ESTADO DE RESULTADOS</a:t>
            </a:r>
            <a:r>
              <a:rPr lang="es" sz="1400"/>
              <a:t>.</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56dd2ecb2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056dd2ecb2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56dd2ecb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056dd2ecb2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6dd2ecb2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056dd2ecb2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6dd2ecb2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056dd2ecb2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56dd2ecb2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056dd2ecb2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56dd2ecb2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056dd2ecb2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6dd2ec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056dd2ecb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56dd2ecb2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056dd2ecb2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56dd2ecb2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056dd2ecb2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56dd2ec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056dd2ecb2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56dd2ecb2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056dd2ecb2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56dd2ecb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056dd2ecb2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rPr>
              <a:t>#AHORAESCUANDO</a:t>
            </a:r>
            <a:br>
              <a:rPr b="1" lang="es" sz="1400">
                <a:solidFill>
                  <a:schemeClr val="dk1"/>
                </a:solidFill>
              </a:rPr>
            </a:br>
            <a:r>
              <a:rPr b="1" lang="es" sz="1400">
                <a:solidFill>
                  <a:schemeClr val="dk1"/>
                </a:solidFill>
              </a:rPr>
              <a:t>Profesor/a:</a:t>
            </a:r>
            <a:r>
              <a:rPr lang="es" sz="1400">
                <a:solidFill>
                  <a:schemeClr val="dk1"/>
                </a:solidFill>
              </a:rPr>
              <a:t> Elaborar un ejemplo en vivo (</a:t>
            </a:r>
            <a:r>
              <a:rPr i="1" lang="es" sz="1400">
                <a:solidFill>
                  <a:schemeClr val="dk1"/>
                </a:solidFill>
              </a:rPr>
              <a:t>o tenerlo elaborado y exponerlo mostrando un Diagrama E-R</a:t>
            </a:r>
            <a:r>
              <a:rPr lang="es" sz="1400">
                <a:solidFill>
                  <a:schemeClr val="dk1"/>
                </a:solidFill>
              </a:rPr>
              <a:t>), a partir de</a:t>
            </a:r>
            <a:r>
              <a:rPr lang="es" sz="1400">
                <a:solidFill>
                  <a:schemeClr val="dk1"/>
                </a:solidFill>
                <a:latin typeface="Helvetica Neue"/>
                <a:ea typeface="Helvetica Neue"/>
                <a:cs typeface="Helvetica Neue"/>
                <a:sym typeface="Helvetica Neue"/>
              </a:rPr>
              <a:t>l ejemplo representado en la diapositiva anterior, donde se muestra una </a:t>
            </a:r>
            <a:r>
              <a:rPr b="1" lang="es" sz="1400">
                <a:solidFill>
                  <a:schemeClr val="dk1"/>
                </a:solidFill>
                <a:latin typeface="Helvetica Neue"/>
                <a:ea typeface="Helvetica Neue"/>
                <a:cs typeface="Helvetica Neue"/>
                <a:sym typeface="Helvetica Neue"/>
              </a:rPr>
              <a:t>Tabla de Hecho</a:t>
            </a:r>
            <a:r>
              <a:rPr lang="es" sz="1400">
                <a:solidFill>
                  <a:schemeClr val="dk1"/>
                </a:solidFill>
                <a:latin typeface="Helvetica Neue"/>
                <a:ea typeface="Helvetica Neue"/>
                <a:cs typeface="Helvetica Neue"/>
                <a:sym typeface="Helvetica Neue"/>
              </a:rPr>
              <a:t>, con el resto de las </a:t>
            </a:r>
            <a:r>
              <a:rPr b="1" lang="es" sz="1400">
                <a:solidFill>
                  <a:schemeClr val="dk1"/>
                </a:solidFill>
                <a:latin typeface="Helvetica Neue"/>
                <a:ea typeface="Helvetica Neue"/>
                <a:cs typeface="Helvetica Neue"/>
                <a:sym typeface="Helvetica Neue"/>
              </a:rPr>
              <a:t>Tablas Dimensionales</a:t>
            </a:r>
            <a:r>
              <a:rPr lang="es" sz="1400">
                <a:solidFill>
                  <a:schemeClr val="dk1"/>
                </a:solidFill>
                <a:latin typeface="Helvetica Neue"/>
                <a:ea typeface="Helvetica Neue"/>
                <a:cs typeface="Helvetica Neue"/>
                <a:sym typeface="Helvetica Neue"/>
              </a:rPr>
              <a:t> con las cuales se relaciona.</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56dd2ecb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056dd2ecb2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400">
                <a:solidFill>
                  <a:schemeClr val="dk1"/>
                </a:solidFill>
              </a:rPr>
              <a:t>#AHORAESCUANDO</a:t>
            </a:r>
            <a:br>
              <a:rPr b="1" lang="es" sz="1400">
                <a:solidFill>
                  <a:schemeClr val="dk1"/>
                </a:solidFill>
              </a:rPr>
            </a:br>
            <a:r>
              <a:rPr b="1" lang="es" sz="1400">
                <a:solidFill>
                  <a:schemeClr val="dk1"/>
                </a:solidFill>
              </a:rPr>
              <a:t>Profesor/a:</a:t>
            </a:r>
            <a:r>
              <a:rPr lang="es" sz="1400">
                <a:solidFill>
                  <a:schemeClr val="dk1"/>
                </a:solidFill>
              </a:rPr>
              <a:t> Elaborar un ejemplo en vivo (</a:t>
            </a:r>
            <a:r>
              <a:rPr i="1" lang="es" sz="1400">
                <a:solidFill>
                  <a:schemeClr val="dk1"/>
                </a:solidFill>
              </a:rPr>
              <a:t>o tenerlo elaborado y exponerlo mostrando un Diagrama E-R</a:t>
            </a:r>
            <a:r>
              <a:rPr lang="es" sz="1400">
                <a:solidFill>
                  <a:schemeClr val="dk1"/>
                </a:solidFill>
              </a:rPr>
              <a:t>), a partir de</a:t>
            </a:r>
            <a:r>
              <a:rPr lang="es" sz="1400">
                <a:solidFill>
                  <a:schemeClr val="dk1"/>
                </a:solidFill>
                <a:latin typeface="Helvetica Neue"/>
                <a:ea typeface="Helvetica Neue"/>
                <a:cs typeface="Helvetica Neue"/>
                <a:sym typeface="Helvetica Neue"/>
              </a:rPr>
              <a:t>l ejemplo representado en la diapositiva anterior, donde se muestra una </a:t>
            </a:r>
            <a:r>
              <a:rPr b="1" lang="es" sz="1400">
                <a:solidFill>
                  <a:schemeClr val="dk1"/>
                </a:solidFill>
                <a:latin typeface="Helvetica Neue"/>
                <a:ea typeface="Helvetica Neue"/>
                <a:cs typeface="Helvetica Neue"/>
                <a:sym typeface="Helvetica Neue"/>
              </a:rPr>
              <a:t>Tabla de Hecho</a:t>
            </a:r>
            <a:r>
              <a:rPr lang="es" sz="1400">
                <a:solidFill>
                  <a:schemeClr val="dk1"/>
                </a:solidFill>
                <a:latin typeface="Helvetica Neue"/>
                <a:ea typeface="Helvetica Neue"/>
                <a:cs typeface="Helvetica Neue"/>
                <a:sym typeface="Helvetica Neue"/>
              </a:rPr>
              <a:t>, con el resto de las </a:t>
            </a:r>
            <a:r>
              <a:rPr b="1" lang="es" sz="1400">
                <a:solidFill>
                  <a:schemeClr val="dk1"/>
                </a:solidFill>
                <a:latin typeface="Helvetica Neue"/>
                <a:ea typeface="Helvetica Neue"/>
                <a:cs typeface="Helvetica Neue"/>
                <a:sym typeface="Helvetica Neue"/>
              </a:rPr>
              <a:t>Tablas Dimensionales</a:t>
            </a:r>
            <a:r>
              <a:rPr lang="es" sz="1400">
                <a:solidFill>
                  <a:schemeClr val="dk1"/>
                </a:solidFill>
                <a:latin typeface="Helvetica Neue"/>
                <a:ea typeface="Helvetica Neue"/>
                <a:cs typeface="Helvetica Neue"/>
                <a:sym typeface="Helvetica Neue"/>
              </a:rPr>
              <a:t> con las cuales se relaciona.</a:t>
            </a:r>
            <a:endParaRPr sz="1400">
              <a:solidFill>
                <a:schemeClr val="dk1"/>
              </a:solidFill>
            </a:endParaRPr>
          </a:p>
          <a:p>
            <a:pPr indent="0" lvl="0" marL="0" rtl="0" algn="l">
              <a:lnSpc>
                <a:spcPct val="100000"/>
              </a:lnSpc>
              <a:spcBef>
                <a:spcPts val="0"/>
              </a:spcBef>
              <a:spcAft>
                <a:spcPts val="0"/>
              </a:spcAft>
              <a:buSzPts val="1100"/>
              <a:buNone/>
            </a:pPr>
            <a:r>
              <a:t/>
            </a:r>
            <a:endParaRPr b="1"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56dd2ecb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056dd2ecb2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56dd2ecb2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056dd2ecb2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56dd2ecb2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056dd2ecb2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56dd2ecb2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056dd2ecb2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56dd2ecb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056dd2ecb2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56dd2ecb2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056dd2ecb2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56dd2ecb2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056dd2ecb2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56dd2ecb2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056dd2ecb2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56dd2ecb2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056dd2ecb2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56dd2ecb2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056dd2ecb2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56dd2ecb2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056dd2ecb2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56dd2ecb2_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056dd2ecb2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56dd2ecb2_0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056dd2ecb2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Además, la columna </a:t>
            </a:r>
            <a:r>
              <a:rPr b="1" lang="es" sz="1400"/>
              <a:t>DEFAULT</a:t>
            </a:r>
            <a:r>
              <a:rPr lang="es" sz="1400"/>
              <a:t> nos marca el valor por defecto que puede tener asignado un campo. Esto ocurre por si no completamos dicho campo con un valor determinado. En este último caso, la misma columna se ocupará de rellenarlo con un valor por defecto para que su dato no quede establecido como un valor </a:t>
            </a:r>
            <a:r>
              <a:rPr b="1" lang="es" sz="1400"/>
              <a:t>Null</a:t>
            </a:r>
            <a:r>
              <a:rPr lang="es" sz="1400"/>
              <a:t>.</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s" sz="1400"/>
              <a:t>Finalmente, la columna </a:t>
            </a:r>
            <a:r>
              <a:rPr b="1" lang="es" sz="1400"/>
              <a:t>EXTRA</a:t>
            </a:r>
            <a:r>
              <a:rPr lang="es" sz="1400"/>
              <a:t>, nos da información adicional disponible acerca de un campo.</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56dd2ecb2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056dd2ecb2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56dd2ecb2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056dd2ecb2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56dd2ecb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1056dd2ecb2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56dd2ecb2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056dd2ecb2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56dd2ecb2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056dd2ecb2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56dd2ecb2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056dd2ecb2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400">
                <a:solidFill>
                  <a:schemeClr val="dk1"/>
                </a:solidFill>
              </a:rPr>
              <a:t>El uso de claves primarias generadas a partir de datos numéricos permiten despreocuparnos de tener que generar este dato, con todos los cuidados que lleva verificar si el valor existe o no, cuando agregamos nuevos registros. </a:t>
            </a:r>
            <a:endParaRPr sz="1400">
              <a:solidFill>
                <a:schemeClr val="dk1"/>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56dd2ecb2_0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056dd2ecb2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solidFill>
                  <a:schemeClr val="dk1"/>
                </a:solidFill>
              </a:rPr>
              <a:t>La eliminación de registros en las tablas de cualquier base de datos SQL, trabaja de una forma especial, ya que el o los registros eliminados dejan de verse en las tablas y dejan de ocupar el espacio reservado para estos, pero su espacio en bytes o kilobytes dentro de la base de datos sigue ocupándose.</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b="1" lang="es" sz="1400">
                <a:solidFill>
                  <a:schemeClr val="dk1"/>
                </a:solidFill>
              </a:rPr>
              <a:t>¿Cómo es esto?</a:t>
            </a:r>
            <a:endParaRPr b="1" sz="1400">
              <a:solidFill>
                <a:schemeClr val="dk1"/>
              </a:solidFill>
            </a:endParaRPr>
          </a:p>
          <a:p>
            <a:pPr indent="0" lvl="0" marL="0" rtl="0" algn="l">
              <a:lnSpc>
                <a:spcPct val="100000"/>
              </a:lnSpc>
              <a:spcBef>
                <a:spcPts val="0"/>
              </a:spcBef>
              <a:spcAft>
                <a:spcPts val="0"/>
              </a:spcAft>
              <a:buSzPts val="1100"/>
              <a:buNone/>
            </a:pPr>
            <a:r>
              <a:rPr lang="es" sz="1400">
                <a:solidFill>
                  <a:schemeClr val="dk1"/>
                </a:solidFill>
              </a:rPr>
              <a:t>Si una base de datos con 10.000 registros ocupa en disco un total de 1 Megabyte, y eliminamos de ésta 1.000 registros, la base de datos no pasará a ocupar 900 Kilobytes. Seguirá ocupando lo mismo que antes, porque el registro desaparece de nuestra vista pero sigue ocupando un espacio de blancos dentro del almacenamiento de dicha bb.dd.</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s" sz="1400">
                <a:solidFill>
                  <a:schemeClr val="dk1"/>
                </a:solidFill>
              </a:rPr>
              <a:t>Hace falta un proceso adicional de compactación de la base de datos, para reducir su tamaño y eliminar definitivamente todo rastro que deja un registro borrado mediante las sentencias </a:t>
            </a:r>
            <a:r>
              <a:rPr b="1" lang="es" sz="1400">
                <a:solidFill>
                  <a:schemeClr val="dk1"/>
                </a:solidFill>
              </a:rPr>
              <a:t>DELETE</a:t>
            </a:r>
            <a:r>
              <a:rPr lang="es" sz="1400">
                <a:solidFill>
                  <a:schemeClr val="dk1"/>
                </a:solidFill>
              </a:rPr>
              <a:t> o </a:t>
            </a:r>
            <a:r>
              <a:rPr b="1" lang="es" sz="1400">
                <a:solidFill>
                  <a:schemeClr val="dk1"/>
                </a:solidFill>
              </a:rPr>
              <a:t>TRUNCATE</a:t>
            </a:r>
            <a:r>
              <a:rPr lang="es" sz="1400">
                <a:solidFill>
                  <a:schemeClr val="dk1"/>
                </a:solidFill>
              </a:rPr>
              <a: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s" sz="1400">
                <a:solidFill>
                  <a:schemeClr val="dk1"/>
                </a:solidFill>
              </a:rPr>
              <a:t>Lo veremos con mayor profundidad en las clases dedicadas a la eliminación de datos y compactación de bb.dd.</a:t>
            </a:r>
            <a:endParaRPr sz="14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56dd2ecb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056dd2ecb2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56dd2ecb2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056dd2ecb2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56dd2ecb2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056dd2ecb2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56dd2ecb2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056dd2ecb2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56dd2ecb2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056dd2ecb2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56dd2ecb2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056dd2ecb2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56dd2ecb2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056dd2ecb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56dd2ecb2_0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056dd2ecb2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56dd2ecb2_0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056dd2ecb2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56dd2ecb2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056dd2ecb2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56dd2ecb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056dd2ecb2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56dd2ecb2_0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056dd2ecb2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56dd2ecb2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056dd2ecb2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s" sz="1400">
                <a:solidFill>
                  <a:schemeClr val="dk1"/>
                </a:solidFill>
                <a:latin typeface="Verdana"/>
                <a:ea typeface="Verdana"/>
                <a:cs typeface="Verdana"/>
                <a:sym typeface="Verdana"/>
              </a:rPr>
              <a:t>CASCADE:</a:t>
            </a:r>
            <a:r>
              <a:rPr lang="es" sz="1400">
                <a:solidFill>
                  <a:schemeClr val="dk1"/>
                </a:solidFill>
                <a:latin typeface="Verdana"/>
                <a:ea typeface="Verdana"/>
                <a:cs typeface="Verdana"/>
                <a:sym typeface="Verdana"/>
              </a:rPr>
              <a:t> Borra o actualiza el registro en la </a:t>
            </a:r>
            <a:r>
              <a:rPr b="1" lang="es" sz="1400">
                <a:solidFill>
                  <a:schemeClr val="dk1"/>
                </a:solidFill>
                <a:latin typeface="Verdana"/>
                <a:ea typeface="Verdana"/>
                <a:cs typeface="Verdana"/>
                <a:sym typeface="Verdana"/>
              </a:rPr>
              <a:t>tabla padre</a:t>
            </a:r>
            <a:r>
              <a:rPr lang="es" sz="1400">
                <a:solidFill>
                  <a:schemeClr val="dk1"/>
                </a:solidFill>
                <a:latin typeface="Verdana"/>
                <a:ea typeface="Verdana"/>
                <a:cs typeface="Verdana"/>
                <a:sym typeface="Verdana"/>
              </a:rPr>
              <a:t> y automáticamente borra o actualiza los registros coincidentes en la </a:t>
            </a:r>
            <a:r>
              <a:rPr b="1" lang="es" sz="1400">
                <a:solidFill>
                  <a:schemeClr val="dk1"/>
                </a:solidFill>
                <a:latin typeface="Verdana"/>
                <a:ea typeface="Verdana"/>
                <a:cs typeface="Verdana"/>
                <a:sym typeface="Verdana"/>
              </a:rPr>
              <a:t>tabla hija</a:t>
            </a:r>
            <a:r>
              <a:rPr lang="es" sz="1400">
                <a:solidFill>
                  <a:schemeClr val="dk1"/>
                </a:solidFill>
                <a:latin typeface="Verdana"/>
                <a:ea typeface="Verdana"/>
                <a:cs typeface="Verdana"/>
                <a:sym typeface="Verdana"/>
              </a:rPr>
              <a:t>.</a:t>
            </a:r>
            <a:endParaRPr sz="1400">
              <a:solidFill>
                <a:schemeClr val="dk1"/>
              </a:solidFill>
              <a:latin typeface="Verdana"/>
              <a:ea typeface="Verdana"/>
              <a:cs typeface="Verdana"/>
              <a:sym typeface="Verdana"/>
            </a:endParaRPr>
          </a:p>
          <a:p>
            <a:pPr indent="0" lvl="0" marL="0" rtl="0" algn="just">
              <a:lnSpc>
                <a:spcPct val="115000"/>
              </a:lnSpc>
              <a:spcBef>
                <a:spcPts val="0"/>
              </a:spcBef>
              <a:spcAft>
                <a:spcPts val="0"/>
              </a:spcAft>
              <a:buClr>
                <a:schemeClr val="dk1"/>
              </a:buClr>
              <a:buSzPts val="1100"/>
              <a:buFont typeface="Arial"/>
              <a:buNone/>
            </a:pPr>
            <a:r>
              <a:rPr b="1" lang="es" sz="1400">
                <a:solidFill>
                  <a:schemeClr val="dk1"/>
                </a:solidFill>
                <a:latin typeface="Verdana"/>
                <a:ea typeface="Verdana"/>
                <a:cs typeface="Verdana"/>
                <a:sym typeface="Verdana"/>
              </a:rPr>
              <a:t>NO ACTION:</a:t>
            </a:r>
            <a:r>
              <a:rPr lang="es" sz="1400">
                <a:solidFill>
                  <a:schemeClr val="dk1"/>
                </a:solidFill>
                <a:latin typeface="Verdana"/>
                <a:ea typeface="Verdana"/>
                <a:cs typeface="Verdana"/>
                <a:sym typeface="Verdana"/>
              </a:rPr>
              <a:t> No se permite borrar o actualizar ningún valor de </a:t>
            </a:r>
            <a:r>
              <a:rPr b="1" lang="es" sz="1400">
                <a:solidFill>
                  <a:schemeClr val="dk1"/>
                </a:solidFill>
                <a:latin typeface="Verdana"/>
                <a:ea typeface="Verdana"/>
                <a:cs typeface="Verdana"/>
                <a:sym typeface="Verdana"/>
              </a:rPr>
              <a:t>clave primaria</a:t>
            </a:r>
            <a:r>
              <a:rPr lang="es" sz="1400">
                <a:solidFill>
                  <a:schemeClr val="dk1"/>
                </a:solidFill>
                <a:latin typeface="Verdana"/>
                <a:ea typeface="Verdana"/>
                <a:cs typeface="Verdana"/>
                <a:sym typeface="Verdana"/>
              </a:rPr>
              <a:t> si en la </a:t>
            </a:r>
            <a:r>
              <a:rPr b="1" lang="es" sz="1400">
                <a:solidFill>
                  <a:schemeClr val="dk1"/>
                </a:solidFill>
                <a:latin typeface="Verdana"/>
                <a:ea typeface="Verdana"/>
                <a:cs typeface="Verdana"/>
                <a:sym typeface="Verdana"/>
              </a:rPr>
              <a:t>tabla hija</a:t>
            </a:r>
            <a:r>
              <a:rPr lang="es" sz="1400">
                <a:solidFill>
                  <a:schemeClr val="dk1"/>
                </a:solidFill>
                <a:latin typeface="Verdana"/>
                <a:ea typeface="Verdana"/>
                <a:cs typeface="Verdana"/>
                <a:sym typeface="Verdana"/>
              </a:rPr>
              <a:t> hay un valor de clave foránea relacionada.</a:t>
            </a:r>
            <a:endParaRPr sz="1400">
              <a:solidFill>
                <a:schemeClr val="dk1"/>
              </a:solidFill>
              <a:latin typeface="Verdana"/>
              <a:ea typeface="Verdana"/>
              <a:cs typeface="Verdana"/>
              <a:sym typeface="Verdana"/>
            </a:endParaRPr>
          </a:p>
          <a:p>
            <a:pPr indent="0" lvl="0" marL="0" rtl="0" algn="just">
              <a:lnSpc>
                <a:spcPct val="115000"/>
              </a:lnSpc>
              <a:spcBef>
                <a:spcPts val="0"/>
              </a:spcBef>
              <a:spcAft>
                <a:spcPts val="0"/>
              </a:spcAft>
              <a:buClr>
                <a:schemeClr val="dk1"/>
              </a:buClr>
              <a:buSzPts val="1100"/>
              <a:buFont typeface="Arial"/>
              <a:buNone/>
            </a:pPr>
            <a:r>
              <a:rPr b="1" lang="es" sz="1400">
                <a:solidFill>
                  <a:schemeClr val="dk1"/>
                </a:solidFill>
                <a:latin typeface="Verdana"/>
                <a:ea typeface="Verdana"/>
                <a:cs typeface="Verdana"/>
                <a:sym typeface="Verdana"/>
              </a:rPr>
              <a:t>RESTRICT:</a:t>
            </a:r>
            <a:r>
              <a:rPr lang="es" sz="1400">
                <a:solidFill>
                  <a:schemeClr val="dk1"/>
                </a:solidFill>
                <a:latin typeface="Verdana"/>
                <a:ea typeface="Verdana"/>
                <a:cs typeface="Verdana"/>
                <a:sym typeface="Verdana"/>
              </a:rPr>
              <a:t> Rechaza la operación de eliminación o actualización en la </a:t>
            </a:r>
            <a:r>
              <a:rPr b="1" lang="es" sz="1400">
                <a:solidFill>
                  <a:schemeClr val="dk1"/>
                </a:solidFill>
                <a:latin typeface="Verdana"/>
                <a:ea typeface="Verdana"/>
                <a:cs typeface="Verdana"/>
                <a:sym typeface="Verdana"/>
              </a:rPr>
              <a:t>tabla padre</a:t>
            </a:r>
            <a:r>
              <a:rPr lang="es" sz="1400">
                <a:solidFill>
                  <a:schemeClr val="dk1"/>
                </a:solidFill>
                <a:latin typeface="Verdana"/>
                <a:ea typeface="Verdana"/>
                <a:cs typeface="Verdana"/>
                <a:sym typeface="Verdana"/>
              </a:rPr>
              <a:t>. NO ACTION y RESTRICT son similares en tanto omiten la cláusula ON DELETE u ON UPDATE.</a:t>
            </a:r>
            <a:endParaRPr sz="1400">
              <a:solidFill>
                <a:schemeClr val="dk1"/>
              </a:solidFill>
              <a:latin typeface="Verdana"/>
              <a:ea typeface="Verdana"/>
              <a:cs typeface="Verdana"/>
              <a:sym typeface="Verdana"/>
            </a:endParaRPr>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s" sz="1400"/>
              <a:t>Sintaxis</a:t>
            </a:r>
            <a:endParaRPr sz="1400"/>
          </a:p>
          <a:p>
            <a:pPr indent="0" lvl="0" marL="0" rtl="0" algn="just">
              <a:lnSpc>
                <a:spcPct val="115000"/>
              </a:lnSpc>
              <a:spcBef>
                <a:spcPts val="0"/>
              </a:spcBef>
              <a:spcAft>
                <a:spcPts val="0"/>
              </a:spcAft>
              <a:buClr>
                <a:schemeClr val="dk1"/>
              </a:buClr>
              <a:buSzPts val="1100"/>
              <a:buFont typeface="Arial"/>
              <a:buNone/>
            </a:pPr>
            <a:r>
              <a:rPr lang="es" sz="1400">
                <a:solidFill>
                  <a:srgbClr val="666666"/>
                </a:solidFill>
                <a:highlight>
                  <a:srgbClr val="EEEEEE"/>
                </a:highlight>
                <a:latin typeface="Courier New"/>
                <a:ea typeface="Courier New"/>
                <a:cs typeface="Courier New"/>
                <a:sym typeface="Courier New"/>
              </a:rPr>
              <a:t>FOREIGN KEY(Campo1)  REFERENCES tablapadre (campo2)</a:t>
            </a:r>
            <a:endParaRPr sz="1400">
              <a:solidFill>
                <a:srgbClr val="666666"/>
              </a:solidFill>
              <a:highlight>
                <a:srgbClr val="EEEEEE"/>
              </a:highlight>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s" sz="1400">
                <a:solidFill>
                  <a:schemeClr val="dk1"/>
                </a:solidFill>
                <a:highlight>
                  <a:srgbClr val="EEEEEE"/>
                </a:highlight>
                <a:latin typeface="Courier New"/>
                <a:ea typeface="Courier New"/>
                <a:cs typeface="Courier New"/>
                <a:sym typeface="Courier New"/>
              </a:rPr>
              <a:t>ON DELETE [CASCADE NO ACTION RESTRICT]</a:t>
            </a:r>
            <a:endParaRPr sz="1400">
              <a:solidFill>
                <a:schemeClr val="dk1"/>
              </a:solidFill>
              <a:highlight>
                <a:srgbClr val="EEEEEE"/>
              </a:highlight>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s" sz="1400">
                <a:solidFill>
                  <a:schemeClr val="dk1"/>
                </a:solidFill>
                <a:highlight>
                  <a:srgbClr val="EEEEEE"/>
                </a:highlight>
                <a:latin typeface="Courier New"/>
                <a:ea typeface="Courier New"/>
                <a:cs typeface="Courier New"/>
                <a:sym typeface="Courier New"/>
              </a:rPr>
              <a:t>ON UPDATE [CASCADE NO ACTION RESTRICT]</a:t>
            </a:r>
            <a:endParaRPr sz="1400">
              <a:solidFill>
                <a:schemeClr val="dk1"/>
              </a:solidFill>
              <a:highlight>
                <a:srgbClr val="EEEEE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56dd2ecb2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056dd2ecb2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56dd2ecb2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056dd2ecb2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56dd2ecb2_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056dd2ecb2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56dd2ecb2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056dd2ecb2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56dd2ecb2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056dd2ecb2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56dd2ecb2_0_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056dd2ecb2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56dd2ecb2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056dd2ecb2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56dd2ecb2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056dd2ecb2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56dd2ecb2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056dd2ecb2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56dd2ecb2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056dd2ecb2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056dd2ecb2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056dd2ecb2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56dd2ecb2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056dd2ecb2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56dd2ecb2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056dd2ecb2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56dd2ecb2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056dd2ecb2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56dd2ecb2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056dd2ecb2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6dd2ecb2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056dd2ecb2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56dd2ecb2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1056dd2ecb2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No va, es para guiar el uso del template.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056dd2ecb2_0_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056dd2ecb2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56dd2ecb2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056dd2ecb2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56dd2ecb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056dd2ecb2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56dd2ecb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056dd2ecb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400">
                <a:solidFill>
                  <a:schemeClr val="dk1"/>
                </a:solidFill>
              </a:rPr>
              <a:t>Las bases de datos almacenan las tablas en formato objeto, dentro de un Esquema. Los esquemas SQL son habitualmente el ambiente donde creamos una base de datos determinada y, dentro de ésta, todos los objetos que la conforman, entre ellos, las tablas.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sz="1400">
                <a:solidFill>
                  <a:schemeClr val="dk1"/>
                </a:solidFill>
              </a:rPr>
              <a:t>Un esquema o base de datos SQL, puede albergar hasta 2 millones de tablas (</a:t>
            </a:r>
            <a:r>
              <a:rPr i="1" lang="es" sz="1400">
                <a:solidFill>
                  <a:schemeClr val="dk1"/>
                </a:solidFill>
              </a:rPr>
              <a:t>poco + poco -, dependiendo del motor de base de datos</a:t>
            </a:r>
            <a:r>
              <a:rPr lang="es" sz="1400">
                <a:solidFill>
                  <a:schemeClr val="dk1"/>
                </a:solidFill>
              </a:rPr>
              <a:t>). A su vez, cada tabla, puede soportar hasta 1024 columnas diferentes.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sz="1400">
                <a:solidFill>
                  <a:schemeClr val="dk1"/>
                </a:solidFill>
              </a:rPr>
              <a:t>Cuando diseñamos una tabla, siempre establecemos sus propiedades, que la va a diferenciar del resto. </a:t>
            </a:r>
            <a:r>
              <a:rPr lang="es" sz="1400">
                <a:solidFill>
                  <a:schemeClr val="dk1"/>
                </a:solidFill>
              </a:rPr>
              <a:t>Entendemos como propiedades</a:t>
            </a:r>
            <a:r>
              <a:rPr lang="es" sz="1400">
                <a:solidFill>
                  <a:schemeClr val="dk1"/>
                </a:solidFill>
              </a:rPr>
              <a:t> a la definición de campos, tipo de datos soportados, longitud de los datos</a:t>
            </a:r>
            <a:r>
              <a:rPr lang="es" sz="1400">
                <a:solidFill>
                  <a:schemeClr val="dk1"/>
                </a:solidFill>
              </a:rPr>
              <a:t> soportados</a:t>
            </a:r>
            <a:r>
              <a:rPr lang="es" sz="1400">
                <a:solidFill>
                  <a:schemeClr val="dk1"/>
                </a:solidFill>
              </a:rPr>
              <a:t>, índices, claves, etcétera. </a:t>
            </a:r>
            <a:r>
              <a:rPr lang="es" sz="1400">
                <a:solidFill>
                  <a:schemeClr val="dk1"/>
                </a:solidFill>
              </a:rPr>
              <a:t>Así, todo este conjunto, se ocupará de controlar el tipo de información que ésta permite y los rangos de información que la tabla aceptará.</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hyperlink" Target="https://powerbi.microsoft.com/es-es/" TargetMode="External"/><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69.png"/><Relationship Id="rId8"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47.png"/><Relationship Id="rId5" Type="http://schemas.openxmlformats.org/officeDocument/2006/relationships/image" Target="../media/image88.png"/><Relationship Id="rId6" Type="http://schemas.openxmlformats.org/officeDocument/2006/relationships/image" Target="../media/image49.png"/><Relationship Id="rId7" Type="http://schemas.openxmlformats.org/officeDocument/2006/relationships/image" Target="../media/image71.png"/><Relationship Id="rId8"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5.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hyperlink" Target="https://www.youtube.com/watch?v=RMxr5j83dcg" TargetMode="External"/><Relationship Id="rId4" Type="http://schemas.openxmlformats.org/officeDocument/2006/relationships/hyperlink" Target="https://www.youtube.com/watch?v=XPvUlmHhBhw" TargetMode="External"/><Relationship Id="rId5" Type="http://schemas.openxmlformats.org/officeDocument/2006/relationships/hyperlink" Target="https://www.youtube.com/watch?v=3CCQm_qslE0" TargetMode="External"/><Relationship Id="rId6" Type="http://schemas.openxmlformats.org/officeDocument/2006/relationships/hyperlink" Target="https://www.youtube.com/watch?v=Ja4ImbxDv_0" TargetMode="External"/><Relationship Id="rId7" Type="http://schemas.openxmlformats.org/officeDocument/2006/relationships/image" Target="../media/image6.png"/><Relationship Id="rId8"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5.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830900"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TABLAS</a:t>
            </a:r>
            <a:endParaRPr b="0" i="1" sz="3600" u="none" cap="none" strike="noStrike">
              <a:solidFill>
                <a:srgbClr val="121212"/>
              </a:solidFill>
              <a:latin typeface="Anton"/>
              <a:ea typeface="Anton"/>
              <a:cs typeface="Anton"/>
              <a:sym typeface="Anton"/>
            </a:endParaRPr>
          </a:p>
        </p:txBody>
      </p:sp>
      <p:sp>
        <p:nvSpPr>
          <p:cNvPr id="55" name="Google Shape;55;p13"/>
          <p:cNvSpPr txBox="1"/>
          <p:nvPr/>
        </p:nvSpPr>
        <p:spPr>
          <a:xfrm>
            <a:off x="390650" y="1605250"/>
            <a:ext cx="8357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rgbClr val="121212"/>
                </a:solidFill>
                <a:latin typeface="Helvetica Neue Light"/>
                <a:ea typeface="Helvetica Neue Light"/>
                <a:cs typeface="Helvetica Neue Light"/>
                <a:sym typeface="Helvetica Neue Light"/>
              </a:rPr>
              <a:t> </a:t>
            </a:r>
            <a:r>
              <a:rPr b="1" i="0" lang="es" sz="2000" u="none" cap="none" strike="noStrike">
                <a:solidFill>
                  <a:srgbClr val="121212"/>
                </a:solidFill>
                <a:latin typeface="Helvetica Neue"/>
                <a:ea typeface="Helvetica Neue"/>
                <a:cs typeface="Helvetica Neue"/>
                <a:sym typeface="Helvetica Neue"/>
              </a:rPr>
              <a:t>    Clase 08. </a:t>
            </a:r>
            <a:r>
              <a:rPr b="0" i="0" lang="es" sz="2000" u="none" cap="none" strike="noStrike">
                <a:solidFill>
                  <a:srgbClr val="121212"/>
                </a:solidFill>
                <a:latin typeface="Helvetica Neue Light"/>
                <a:ea typeface="Helvetica Neue Light"/>
                <a:cs typeface="Helvetica Neue Light"/>
                <a:sym typeface="Helvetica Neue Light"/>
              </a:rPr>
              <a:t> SQL</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3" name="Google Shape;133;p22"/>
          <p:cNvPicPr preferRelativeResize="0"/>
          <p:nvPr/>
        </p:nvPicPr>
        <p:blipFill>
          <a:blip r:embed="rId4">
            <a:alphaModFix/>
          </a:blip>
          <a:stretch>
            <a:fillRect/>
          </a:stretch>
        </p:blipFill>
        <p:spPr>
          <a:xfrm>
            <a:off x="449852" y="2702502"/>
            <a:ext cx="2449028" cy="2427450"/>
          </a:xfrm>
          <a:prstGeom prst="rect">
            <a:avLst/>
          </a:prstGeom>
          <a:noFill/>
          <a:ln>
            <a:noFill/>
          </a:ln>
        </p:spPr>
      </p:pic>
      <p:sp>
        <p:nvSpPr>
          <p:cNvPr id="134" name="Google Shape;134;p22"/>
          <p:cNvSpPr txBox="1"/>
          <p:nvPr/>
        </p:nvSpPr>
        <p:spPr>
          <a:xfrm>
            <a:off x="391500" y="893409"/>
            <a:ext cx="8361000" cy="1796700"/>
          </a:xfrm>
          <a:prstGeom prst="rect">
            <a:avLst/>
          </a:prstGeom>
          <a:noFill/>
          <a:ln>
            <a:noFill/>
          </a:ln>
        </p:spPr>
        <p:txBody>
          <a:bodyPr anchorCtr="0" anchor="ctr" bIns="91425" lIns="91425" spcFirstLastPara="1" rIns="91425" wrap="square" tIns="91425">
            <a:noAutofit/>
          </a:bodyPr>
          <a:lstStyle/>
          <a:p>
            <a:pPr indent="0" lvl="0" marL="0" marR="38100" rtl="0" algn="just">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Entendemos por </a:t>
            </a:r>
            <a:r>
              <a:rPr b="1" i="0" lang="es" sz="2000" u="none" cap="none" strike="noStrike">
                <a:solidFill>
                  <a:srgbClr val="000000"/>
                </a:solidFill>
                <a:latin typeface="Helvetica Neue"/>
                <a:ea typeface="Helvetica Neue"/>
                <a:cs typeface="Helvetica Neue"/>
                <a:sym typeface="Helvetica Neue"/>
              </a:rPr>
              <a:t>propiedades</a:t>
            </a:r>
            <a:r>
              <a:rPr b="0" i="0" lang="es" sz="2000" u="none" cap="none" strike="noStrike">
                <a:solidFill>
                  <a:srgbClr val="000000"/>
                </a:solidFill>
                <a:latin typeface="Helvetica Neue Light"/>
                <a:ea typeface="Helvetica Neue Light"/>
                <a:cs typeface="Helvetica Neue Light"/>
                <a:sym typeface="Helvetica Neue Light"/>
              </a:rPr>
              <a:t> a las columnas, tipos de datos, claves e índices de una tabla.</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38100" rtl="0" algn="just">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Y </a:t>
            </a:r>
            <a:r>
              <a:rPr b="1" i="0" lang="es" sz="2000" u="none" cap="none" strike="noStrike">
                <a:solidFill>
                  <a:srgbClr val="000000"/>
                </a:solidFill>
                <a:latin typeface="Helvetica Neue"/>
                <a:ea typeface="Helvetica Neue"/>
                <a:cs typeface="Helvetica Neue"/>
                <a:sym typeface="Helvetica Neue"/>
              </a:rPr>
              <a:t>cuando utilizamos un SGBD</a:t>
            </a:r>
            <a:r>
              <a:rPr b="0" i="0" lang="es" sz="2000" u="none" cap="none" strike="noStrike">
                <a:solidFill>
                  <a:srgbClr val="000000"/>
                </a:solidFill>
                <a:latin typeface="Helvetica Neue Light"/>
                <a:ea typeface="Helvetica Neue Light"/>
                <a:cs typeface="Helvetica Neue Light"/>
                <a:sym typeface="Helvetica Neue Light"/>
              </a:rPr>
              <a:t> como </a:t>
            </a:r>
            <a:r>
              <a:rPr b="1" i="0" lang="es" sz="2000" u="none" cap="none" strike="noStrike">
                <a:solidFill>
                  <a:srgbClr val="000000"/>
                </a:solidFill>
                <a:latin typeface="Helvetica Neue"/>
                <a:ea typeface="Helvetica Neue"/>
                <a:cs typeface="Helvetica Neue"/>
                <a:sym typeface="Helvetica Neue"/>
              </a:rPr>
              <a:t>Mysql Workbench</a:t>
            </a:r>
            <a:r>
              <a:rPr b="0" i="0" lang="es" sz="2000" u="none" cap="none" strike="noStrike">
                <a:solidFill>
                  <a:srgbClr val="000000"/>
                </a:solidFill>
                <a:latin typeface="Helvetica Neue Light"/>
                <a:ea typeface="Helvetica Neue Light"/>
                <a:cs typeface="Helvetica Neue Light"/>
                <a:sym typeface="Helvetica Neue Light"/>
              </a:rPr>
              <a:t>, podemos observar toda esta información mucho más cómodamente.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35" name="Google Shape;135;p22"/>
          <p:cNvSpPr txBox="1"/>
          <p:nvPr/>
        </p:nvSpPr>
        <p:spPr>
          <a:xfrm>
            <a:off x="393375" y="344431"/>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Propiedades de una tabla</a:t>
            </a:r>
            <a:endParaRPr b="0" i="0" sz="26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5">
            <a:alphaModFix/>
          </a:blip>
          <a:stretch>
            <a:fillRect/>
          </a:stretch>
        </p:blipFill>
        <p:spPr>
          <a:xfrm>
            <a:off x="3298075" y="2652926"/>
            <a:ext cx="5695950" cy="2476500"/>
          </a:xfrm>
          <a:prstGeom prst="rect">
            <a:avLst/>
          </a:prstGeom>
          <a:noFill/>
          <a:ln>
            <a:noFill/>
          </a:ln>
        </p:spPr>
      </p:pic>
      <p:sp>
        <p:nvSpPr>
          <p:cNvPr id="137" name="Google Shape;137;p22"/>
          <p:cNvSpPr/>
          <p:nvPr/>
        </p:nvSpPr>
        <p:spPr>
          <a:xfrm>
            <a:off x="830403" y="3048918"/>
            <a:ext cx="2131800" cy="19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3" name="Google Shape;143;p23"/>
          <p:cNvSpPr txBox="1"/>
          <p:nvPr/>
        </p:nvSpPr>
        <p:spPr>
          <a:xfrm>
            <a:off x="393375" y="967200"/>
            <a:ext cx="7935300" cy="3209100"/>
          </a:xfrm>
          <a:prstGeom prst="rect">
            <a:avLst/>
          </a:prstGeom>
          <a:no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En e</a:t>
            </a:r>
            <a:r>
              <a:rPr lang="es" sz="1900">
                <a:latin typeface="Helvetica Neue Light"/>
                <a:ea typeface="Helvetica Neue Light"/>
                <a:cs typeface="Helvetica Neue Light"/>
                <a:sym typeface="Helvetica Neue Light"/>
              </a:rPr>
              <a:t>l </a:t>
            </a:r>
            <a:r>
              <a:rPr b="0" i="0" lang="es" sz="1900" u="none" cap="none" strike="noStrike">
                <a:solidFill>
                  <a:srgbClr val="000000"/>
                </a:solidFill>
                <a:latin typeface="Helvetica Neue Light"/>
                <a:ea typeface="Helvetica Neue Light"/>
                <a:cs typeface="Helvetica Neue Light"/>
                <a:sym typeface="Helvetica Neue Light"/>
              </a:rPr>
              <a:t>panel Navigator-Schemas de Mysql Workbench, encontrarán un árbol de características desplegable, que permite acceder a las </a:t>
            </a:r>
            <a:r>
              <a:rPr b="1" i="0" lang="es" sz="1900" u="none" cap="none" strike="noStrike">
                <a:solidFill>
                  <a:srgbClr val="000000"/>
                </a:solidFill>
                <a:latin typeface="Helvetica Neue"/>
                <a:ea typeface="Helvetica Neue"/>
                <a:cs typeface="Helvetica Neue"/>
                <a:sym typeface="Helvetica Neue"/>
              </a:rPr>
              <a:t>propiedades</a:t>
            </a:r>
            <a:r>
              <a:rPr b="0" i="0" lang="es" sz="1900" u="none" cap="none" strike="noStrike">
                <a:solidFill>
                  <a:srgbClr val="000000"/>
                </a:solidFill>
                <a:latin typeface="Helvetica Neue Light"/>
                <a:ea typeface="Helvetica Neue Light"/>
                <a:cs typeface="Helvetica Neue Light"/>
                <a:sym typeface="Helvetica Neue Light"/>
              </a:rPr>
              <a:t> de una tabla donde encontrarán:</a:t>
            </a:r>
            <a:endParaRPr b="0" i="0" sz="19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Light"/>
              <a:buChar char="●"/>
            </a:pPr>
            <a:r>
              <a:rPr b="0" i="0" lang="es" sz="1700" u="none" cap="none" strike="noStrike">
                <a:solidFill>
                  <a:srgbClr val="000000"/>
                </a:solidFill>
                <a:latin typeface="Helvetica Neue Light"/>
                <a:ea typeface="Helvetica Neue Light"/>
                <a:cs typeface="Helvetica Neue Light"/>
                <a:sym typeface="Helvetica Neue Light"/>
              </a:rPr>
              <a:t>Columns.</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Light"/>
              <a:buChar char="●"/>
            </a:pPr>
            <a:r>
              <a:rPr b="0" i="0" lang="es" sz="1700" u="none" cap="none" strike="noStrike">
                <a:solidFill>
                  <a:srgbClr val="000000"/>
                </a:solidFill>
                <a:latin typeface="Helvetica Neue Light"/>
                <a:ea typeface="Helvetica Neue Light"/>
                <a:cs typeface="Helvetica Neue Light"/>
                <a:sym typeface="Helvetica Neue Light"/>
              </a:rPr>
              <a:t>Indexes.</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Light"/>
              <a:buChar char="●"/>
            </a:pPr>
            <a:r>
              <a:rPr b="0" i="0" lang="es" sz="1700" u="none" cap="none" strike="noStrike">
                <a:solidFill>
                  <a:srgbClr val="000000"/>
                </a:solidFill>
                <a:latin typeface="Helvetica Neue Light"/>
                <a:ea typeface="Helvetica Neue Light"/>
                <a:cs typeface="Helvetica Neue Light"/>
                <a:sym typeface="Helvetica Neue Light"/>
              </a:rPr>
              <a:t>Foreign Keys.</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Light"/>
              <a:buChar char="●"/>
            </a:pPr>
            <a:r>
              <a:rPr b="0" i="0" lang="es" sz="1700" u="none" cap="none" strike="noStrike">
                <a:solidFill>
                  <a:srgbClr val="000000"/>
                </a:solidFill>
                <a:latin typeface="Helvetica Neue Light"/>
                <a:ea typeface="Helvetica Neue Light"/>
                <a:cs typeface="Helvetica Neue Light"/>
                <a:sym typeface="Helvetica Neue Light"/>
              </a:rPr>
              <a:t>Triggers.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44" name="Google Shape;144;p2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Árbol de navegación</a:t>
            </a:r>
            <a:endParaRPr b="0" i="0" sz="2600" u="none" cap="none" strike="noStrike">
              <a:solidFill>
                <a:srgbClr val="000000"/>
              </a:solidFill>
              <a:latin typeface="Arial"/>
              <a:ea typeface="Arial"/>
              <a:cs typeface="Arial"/>
              <a:sym typeface="Arial"/>
            </a:endParaRPr>
          </a:p>
        </p:txBody>
      </p:sp>
      <p:pic>
        <p:nvPicPr>
          <p:cNvPr id="145" name="Google Shape;145;p23"/>
          <p:cNvPicPr preferRelativeResize="0"/>
          <p:nvPr/>
        </p:nvPicPr>
        <p:blipFill rotWithShape="1">
          <a:blip r:embed="rId4">
            <a:alphaModFix/>
          </a:blip>
          <a:srcRect b="0" l="0" r="0" t="0"/>
          <a:stretch/>
        </p:blipFill>
        <p:spPr>
          <a:xfrm>
            <a:off x="8118100" y="-5"/>
            <a:ext cx="1025900" cy="1025900"/>
          </a:xfrm>
          <a:prstGeom prst="rect">
            <a:avLst/>
          </a:prstGeom>
          <a:noFill/>
          <a:ln>
            <a:noFill/>
          </a:ln>
        </p:spPr>
      </p:pic>
      <p:pic>
        <p:nvPicPr>
          <p:cNvPr id="146" name="Google Shape;146;p23"/>
          <p:cNvPicPr preferRelativeResize="0"/>
          <p:nvPr/>
        </p:nvPicPr>
        <p:blipFill>
          <a:blip r:embed="rId5">
            <a:alphaModFix/>
          </a:blip>
          <a:stretch>
            <a:fillRect/>
          </a:stretch>
        </p:blipFill>
        <p:spPr>
          <a:xfrm>
            <a:off x="6463225" y="1843224"/>
            <a:ext cx="2435650" cy="327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2" name="Google Shape;152;p24"/>
          <p:cNvSpPr txBox="1"/>
          <p:nvPr/>
        </p:nvSpPr>
        <p:spPr>
          <a:xfrm>
            <a:off x="393375" y="1143125"/>
            <a:ext cx="5221200" cy="2339700"/>
          </a:xfrm>
          <a:prstGeom prst="rect">
            <a:avLst/>
          </a:prstGeom>
          <a:no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En el nodo </a:t>
            </a:r>
            <a:r>
              <a:rPr b="1" i="0" lang="es" sz="2000" u="none" cap="none" strike="noStrike">
                <a:solidFill>
                  <a:srgbClr val="000000"/>
                </a:solidFill>
                <a:latin typeface="Helvetica Neue"/>
                <a:ea typeface="Helvetica Neue"/>
                <a:cs typeface="Helvetica Neue"/>
                <a:sym typeface="Helvetica Neue"/>
              </a:rPr>
              <a:t>Columns,</a:t>
            </a:r>
            <a:r>
              <a:rPr b="0" i="0" lang="es" sz="2000" u="none" cap="none" strike="noStrike">
                <a:solidFill>
                  <a:srgbClr val="000000"/>
                </a:solidFill>
                <a:latin typeface="Helvetica Neue Light"/>
                <a:ea typeface="Helvetica Neue Light"/>
                <a:cs typeface="Helvetica Neue Light"/>
                <a:sym typeface="Helvetica Neue Light"/>
              </a:rPr>
              <a:t> podrán apreciar al desplegarlo todas las columnas de la tabla seleccionada.</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38100" rtl="0" algn="l">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Luego, pulsando sobre cualquiera de ellas, verán en el panel inferior </a:t>
            </a:r>
            <a:r>
              <a:rPr b="1" i="0" lang="es" sz="2000" u="none" cap="none" strike="noStrike">
                <a:solidFill>
                  <a:srgbClr val="000000"/>
                </a:solidFill>
                <a:latin typeface="Helvetica Neue"/>
                <a:ea typeface="Helvetica Neue"/>
                <a:cs typeface="Helvetica Neue"/>
                <a:sym typeface="Helvetica Neue"/>
              </a:rPr>
              <a:t>Object Info</a:t>
            </a:r>
            <a:r>
              <a:rPr lang="es" sz="2000">
                <a:latin typeface="Helvetica Neue Light"/>
                <a:ea typeface="Helvetica Neue Light"/>
                <a:cs typeface="Helvetica Neue Light"/>
                <a:sym typeface="Helvetica Neue Light"/>
              </a:rPr>
              <a:t> </a:t>
            </a:r>
            <a:r>
              <a:rPr b="0" i="0" lang="es" sz="2000" u="none" cap="none" strike="noStrike">
                <a:solidFill>
                  <a:srgbClr val="000000"/>
                </a:solidFill>
                <a:latin typeface="Helvetica Neue Light"/>
                <a:ea typeface="Helvetica Neue Light"/>
                <a:cs typeface="Helvetica Neue Light"/>
                <a:sym typeface="Helvetica Neue Light"/>
              </a:rPr>
              <a:t>la información de las propiedades que se le asignaron.</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53" name="Google Shape;153;p2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Árbol de navegación: Columns</a:t>
            </a:r>
            <a:endParaRPr b="0" i="0" sz="2600" u="none" cap="none" strike="noStrike">
              <a:solidFill>
                <a:srgbClr val="000000"/>
              </a:solidFill>
              <a:latin typeface="Arial"/>
              <a:ea typeface="Arial"/>
              <a:cs typeface="Arial"/>
              <a:sym typeface="Arial"/>
            </a:endParaRPr>
          </a:p>
        </p:txBody>
      </p:sp>
      <p:pic>
        <p:nvPicPr>
          <p:cNvPr id="154" name="Google Shape;154;p24"/>
          <p:cNvPicPr preferRelativeResize="0"/>
          <p:nvPr/>
        </p:nvPicPr>
        <p:blipFill>
          <a:blip r:embed="rId4">
            <a:alphaModFix/>
          </a:blip>
          <a:stretch>
            <a:fillRect/>
          </a:stretch>
        </p:blipFill>
        <p:spPr>
          <a:xfrm>
            <a:off x="6126400" y="611000"/>
            <a:ext cx="2714625" cy="3552825"/>
          </a:xfrm>
          <a:prstGeom prst="rect">
            <a:avLst/>
          </a:prstGeom>
          <a:noFill/>
          <a:ln>
            <a:noFill/>
          </a:ln>
        </p:spPr>
      </p:pic>
      <p:sp>
        <p:nvSpPr>
          <p:cNvPr id="155" name="Google Shape;155;p24"/>
          <p:cNvSpPr/>
          <p:nvPr/>
        </p:nvSpPr>
        <p:spPr>
          <a:xfrm>
            <a:off x="6568800" y="2201425"/>
            <a:ext cx="1623900" cy="121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1" name="Google Shape;161;p25"/>
          <p:cNvSpPr txBox="1"/>
          <p:nvPr/>
        </p:nvSpPr>
        <p:spPr>
          <a:xfrm>
            <a:off x="107175" y="1066925"/>
            <a:ext cx="8929800" cy="1870800"/>
          </a:xfrm>
          <a:prstGeom prst="rect">
            <a:avLst/>
          </a:prstGeom>
          <a:noFill/>
          <a:ln>
            <a:noFill/>
          </a:ln>
        </p:spPr>
        <p:txBody>
          <a:bodyPr anchorCtr="0" anchor="t" bIns="91425" lIns="91425" spcFirstLastPara="1" rIns="91425" wrap="square" tIns="91425">
            <a:noAutofit/>
          </a:bodyPr>
          <a:lstStyle/>
          <a:p>
            <a:pPr indent="0" lvl="0" marL="0" marR="38100" rtl="0" algn="just">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También realizando </a:t>
            </a:r>
            <a:r>
              <a:rPr lang="es" sz="2000">
                <a:latin typeface="Helvetica Neue Light"/>
                <a:ea typeface="Helvetica Neue Light"/>
                <a:cs typeface="Helvetica Neue Light"/>
                <a:sym typeface="Helvetica Neue Light"/>
              </a:rPr>
              <a:t>clic</a:t>
            </a:r>
            <a:r>
              <a:rPr b="0" i="0" lang="es" sz="2000" u="none" cap="none" strike="noStrike">
                <a:solidFill>
                  <a:srgbClr val="000000"/>
                </a:solidFill>
                <a:latin typeface="Helvetica Neue Light"/>
                <a:ea typeface="Helvetica Neue Light"/>
                <a:cs typeface="Helvetica Neue Light"/>
                <a:sym typeface="Helvetica Neue Light"/>
              </a:rPr>
              <a:t> derecho sobre la tabla se tiene la </a:t>
            </a:r>
            <a:r>
              <a:rPr lang="es" sz="2000">
                <a:latin typeface="Helvetica Neue Light"/>
                <a:ea typeface="Helvetica Neue Light"/>
                <a:cs typeface="Helvetica Neue Light"/>
                <a:sym typeface="Helvetica Neue Light"/>
              </a:rPr>
              <a:t>herramienta </a:t>
            </a:r>
            <a:r>
              <a:rPr b="1" lang="es" sz="2000">
                <a:latin typeface="Helvetica Neue"/>
                <a:ea typeface="Helvetica Neue"/>
                <a:cs typeface="Helvetica Neue"/>
                <a:sym typeface="Helvetica Neue"/>
              </a:rPr>
              <a:t>Table Inspector,</a:t>
            </a:r>
            <a:r>
              <a:rPr lang="es" sz="2000">
                <a:latin typeface="Helvetica Neue Light"/>
                <a:ea typeface="Helvetica Neue Light"/>
                <a:cs typeface="Helvetica Neue Light"/>
                <a:sym typeface="Helvetica Neue Light"/>
              </a:rPr>
              <a:t> </a:t>
            </a:r>
            <a:r>
              <a:rPr b="0" i="0" lang="es" sz="2000" u="none" cap="none" strike="noStrike">
                <a:solidFill>
                  <a:srgbClr val="000000"/>
                </a:solidFill>
                <a:latin typeface="Helvetica Neue Light"/>
                <a:ea typeface="Helvetica Neue Light"/>
                <a:cs typeface="Helvetica Neue Light"/>
                <a:sym typeface="Helvetica Neue Light"/>
              </a:rPr>
              <a:t>donde encontramos el apartado diferentes solapas (Info, Columns, Indexes, Triggers, entre otras), con posibilidad de ver el detalle completo de sus valores.</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62" name="Google Shape;162;p25"/>
          <p:cNvSpPr txBox="1"/>
          <p:nvPr/>
        </p:nvSpPr>
        <p:spPr>
          <a:xfrm>
            <a:off x="393375" y="356825"/>
            <a:ext cx="71745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Table Inspector</a:t>
            </a:r>
            <a:endParaRPr b="0" i="0" sz="2600" u="none" cap="none" strike="noStrike">
              <a:solidFill>
                <a:srgbClr val="000000"/>
              </a:solidFill>
              <a:latin typeface="Arial"/>
              <a:ea typeface="Arial"/>
              <a:cs typeface="Arial"/>
              <a:sym typeface="Arial"/>
            </a:endParaRPr>
          </a:p>
        </p:txBody>
      </p:sp>
      <p:pic>
        <p:nvPicPr>
          <p:cNvPr id="163" name="Google Shape;163;p25"/>
          <p:cNvPicPr preferRelativeResize="0"/>
          <p:nvPr/>
        </p:nvPicPr>
        <p:blipFill>
          <a:blip r:embed="rId4">
            <a:alphaModFix/>
          </a:blip>
          <a:stretch>
            <a:fillRect/>
          </a:stretch>
        </p:blipFill>
        <p:spPr>
          <a:xfrm>
            <a:off x="107187" y="3320200"/>
            <a:ext cx="8929625" cy="1278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67" name="Shape 167"/>
        <p:cNvGrpSpPr/>
        <p:nvPr/>
      </p:nvGrpSpPr>
      <p:grpSpPr>
        <a:xfrm>
          <a:off x="0" y="0"/>
          <a:ext cx="0" cy="0"/>
          <a:chOff x="0" y="0"/>
          <a:chExt cx="0" cy="0"/>
        </a:xfrm>
      </p:grpSpPr>
      <p:sp>
        <p:nvSpPr>
          <p:cNvPr id="168" name="Google Shape;168;p26"/>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TABLAS TRANSACCIONALES</a:t>
            </a:r>
            <a:endParaRPr b="0" i="1" sz="3600" u="none" cap="none" strike="noStrike">
              <a:solidFill>
                <a:schemeClr val="dk1"/>
              </a:solidFill>
              <a:latin typeface="Anton"/>
              <a:ea typeface="Anton"/>
              <a:cs typeface="Anton"/>
              <a:sym typeface="Anton"/>
            </a:endParaRPr>
          </a:p>
        </p:txBody>
      </p:sp>
      <p:pic>
        <p:nvPicPr>
          <p:cNvPr id="169" name="Google Shape;169;p2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5" name="Google Shape;175;p27"/>
          <p:cNvSpPr txBox="1"/>
          <p:nvPr/>
        </p:nvSpPr>
        <p:spPr>
          <a:xfrm>
            <a:off x="2124500" y="1219325"/>
            <a:ext cx="6469800" cy="3209100"/>
          </a:xfrm>
          <a:prstGeom prst="rect">
            <a:avLst/>
          </a:prstGeom>
          <a:noFill/>
          <a:ln>
            <a:noFill/>
          </a:ln>
        </p:spPr>
        <p:txBody>
          <a:bodyPr anchorCtr="0" anchor="ctr"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1" i="0" lang="es" sz="2100" u="none" cap="none" strike="noStrike">
                <a:solidFill>
                  <a:srgbClr val="000000"/>
                </a:solidFill>
                <a:latin typeface="Helvetica Neue"/>
                <a:ea typeface="Helvetica Neue"/>
                <a:cs typeface="Helvetica Neue"/>
                <a:sym typeface="Helvetica Neue"/>
              </a:rPr>
              <a:t>Mysql soporta diversos motores de almacenamiento,</a:t>
            </a:r>
            <a:r>
              <a:rPr b="0" i="0" lang="es" sz="2100" u="none" cap="none" strike="noStrike">
                <a:solidFill>
                  <a:srgbClr val="000000"/>
                </a:solidFill>
                <a:latin typeface="Helvetica Neue Light"/>
                <a:ea typeface="Helvetica Neue Light"/>
                <a:cs typeface="Helvetica Neue Light"/>
                <a:sym typeface="Helvetica Neue Light"/>
              </a:rPr>
              <a:t> y estos a su vez soportan diferentes tipos de tablas.</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rPr b="1" i="0" lang="es" sz="2100" u="none" cap="none" strike="noStrike">
                <a:solidFill>
                  <a:srgbClr val="000000"/>
                </a:solidFill>
                <a:latin typeface="Helvetica Neue"/>
                <a:ea typeface="Helvetica Neue"/>
                <a:cs typeface="Helvetica Neue"/>
                <a:sym typeface="Helvetica Neue"/>
              </a:rPr>
              <a:t>Algunos trabajan con</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tablas transaccionales</a:t>
            </a:r>
            <a:r>
              <a:rPr b="0" i="0" lang="es" sz="2100" u="none" cap="none" strike="noStrike">
                <a:solidFill>
                  <a:srgbClr val="000000"/>
                </a:solidFill>
                <a:latin typeface="Helvetica Neue"/>
                <a:ea typeface="Helvetica Neue"/>
                <a:cs typeface="Helvetica Neue"/>
                <a:sym typeface="Helvetica Neue"/>
              </a:rPr>
              <a:t>, </a:t>
            </a:r>
            <a:r>
              <a:rPr b="0" i="0" lang="es" sz="2100" u="none" cap="none" strike="noStrike">
                <a:solidFill>
                  <a:srgbClr val="000000"/>
                </a:solidFill>
                <a:latin typeface="Helvetica Neue Light"/>
                <a:ea typeface="Helvetica Neue Light"/>
                <a:cs typeface="Helvetica Neue Light"/>
                <a:sym typeface="Helvetica Neue Light"/>
              </a:rPr>
              <a:t>mientras que la mayoría de los otros no.</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176" name="Google Shape;176;p27"/>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transaccionales: concepto</a:t>
            </a:r>
            <a:endParaRPr b="0" i="0" sz="2600" u="none" cap="none" strike="noStrike">
              <a:solidFill>
                <a:srgbClr val="000000"/>
              </a:solidFill>
              <a:latin typeface="Arial"/>
              <a:ea typeface="Arial"/>
              <a:cs typeface="Arial"/>
              <a:sym typeface="Arial"/>
            </a:endParaRPr>
          </a:p>
        </p:txBody>
      </p:sp>
      <p:pic>
        <p:nvPicPr>
          <p:cNvPr id="177" name="Google Shape;177;p27"/>
          <p:cNvPicPr preferRelativeResize="0"/>
          <p:nvPr/>
        </p:nvPicPr>
        <p:blipFill rotWithShape="1">
          <a:blip r:embed="rId4">
            <a:alphaModFix/>
          </a:blip>
          <a:srcRect b="0" l="0" r="0" t="0"/>
          <a:stretch/>
        </p:blipFill>
        <p:spPr>
          <a:xfrm>
            <a:off x="393375" y="1219325"/>
            <a:ext cx="1789225" cy="178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3" name="Google Shape;183;p28"/>
          <p:cNvSpPr txBox="1"/>
          <p:nvPr/>
        </p:nvSpPr>
        <p:spPr>
          <a:xfrm>
            <a:off x="2494900" y="1219325"/>
            <a:ext cx="5251800" cy="32091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Entre estos motores podemos encontrar:</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l">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rgbClr val="000000"/>
                </a:solidFill>
                <a:latin typeface="Helvetica Neue Light"/>
                <a:ea typeface="Helvetica Neue Light"/>
                <a:cs typeface="Helvetica Neue Light"/>
                <a:sym typeface="Helvetica Neue Light"/>
              </a:rPr>
              <a:t>MyISAM.</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rgbClr val="000000"/>
                </a:solidFill>
                <a:latin typeface="Helvetica Neue Light"/>
                <a:ea typeface="Helvetica Neue Light"/>
                <a:cs typeface="Helvetica Neue Light"/>
                <a:sym typeface="Helvetica Neue Light"/>
              </a:rPr>
              <a:t>MEMORY.</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rgbClr val="000000"/>
                </a:solidFill>
                <a:latin typeface="Helvetica Neue Light"/>
                <a:ea typeface="Helvetica Neue Light"/>
                <a:cs typeface="Helvetica Neue Light"/>
                <a:sym typeface="Helvetica Neue Light"/>
              </a:rPr>
              <a:t>InnoDB y BDB.</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rgbClr val="000000"/>
                </a:solidFill>
                <a:latin typeface="Helvetica Neue Light"/>
                <a:ea typeface="Helvetica Neue Light"/>
                <a:cs typeface="Helvetica Neue Light"/>
                <a:sym typeface="Helvetica Neue Light"/>
              </a:rPr>
              <a:t>EXAMPLE.</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184" name="Google Shape;184;p28"/>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transaccionales: concepto</a:t>
            </a:r>
            <a:endParaRPr b="0" i="0" sz="2600" u="none" cap="none" strike="noStrike">
              <a:solidFill>
                <a:srgbClr val="000000"/>
              </a:solidFill>
              <a:latin typeface="Arial"/>
              <a:ea typeface="Arial"/>
              <a:cs typeface="Arial"/>
              <a:sym typeface="Arial"/>
            </a:endParaRPr>
          </a:p>
        </p:txBody>
      </p:sp>
      <p:pic>
        <p:nvPicPr>
          <p:cNvPr id="185" name="Google Shape;185;p28"/>
          <p:cNvPicPr preferRelativeResize="0"/>
          <p:nvPr/>
        </p:nvPicPr>
        <p:blipFill rotWithShape="1">
          <a:blip r:embed="rId4">
            <a:alphaModFix/>
          </a:blip>
          <a:srcRect b="0" l="0" r="0" t="0"/>
          <a:stretch/>
        </p:blipFill>
        <p:spPr>
          <a:xfrm>
            <a:off x="393375" y="1447925"/>
            <a:ext cx="1885300" cy="1885300"/>
          </a:xfrm>
          <a:prstGeom prst="rect">
            <a:avLst/>
          </a:prstGeom>
          <a:noFill/>
          <a:ln>
            <a:noFill/>
          </a:ln>
        </p:spPr>
      </p:pic>
      <p:sp>
        <p:nvSpPr>
          <p:cNvPr id="186" name="Google Shape;186;p28"/>
          <p:cNvSpPr txBox="1"/>
          <p:nvPr/>
        </p:nvSpPr>
        <p:spPr>
          <a:xfrm>
            <a:off x="5361325" y="2223575"/>
            <a:ext cx="3000000" cy="1962600"/>
          </a:xfrm>
          <a:prstGeom prst="rect">
            <a:avLst/>
          </a:prstGeom>
          <a:noFill/>
          <a:ln>
            <a:noFill/>
          </a:ln>
        </p:spPr>
        <p:txBody>
          <a:bodyPr anchorCtr="0" anchor="t" bIns="91425" lIns="91425" spcFirstLastPara="1" rIns="91425" wrap="square" tIns="91425">
            <a:spAutoFit/>
          </a:bodyPr>
          <a:lstStyle/>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chemeClr val="dk1"/>
                </a:solidFill>
                <a:latin typeface="Helvetica Neue Light"/>
                <a:ea typeface="Helvetica Neue Light"/>
                <a:cs typeface="Helvetica Neue Light"/>
                <a:sym typeface="Helvetica Neue Light"/>
              </a:rPr>
              <a:t>NDB Cluster.</a:t>
            </a:r>
            <a:endParaRPr b="0" i="0" sz="2100" u="none" cap="none" strike="noStrike">
              <a:solidFill>
                <a:schemeClr val="dk1"/>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chemeClr val="dk1"/>
                </a:solidFill>
                <a:latin typeface="Helvetica Neue Light"/>
                <a:ea typeface="Helvetica Neue Light"/>
                <a:cs typeface="Helvetica Neue Light"/>
                <a:sym typeface="Helvetica Neue Light"/>
              </a:rPr>
              <a:t>ARCHIVE.</a:t>
            </a:r>
            <a:endParaRPr b="0" i="0" sz="2100" u="none" cap="none" strike="noStrike">
              <a:solidFill>
                <a:schemeClr val="dk1"/>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chemeClr val="dk1"/>
                </a:solidFill>
                <a:latin typeface="Helvetica Neue Light"/>
                <a:ea typeface="Helvetica Neue Light"/>
                <a:cs typeface="Helvetica Neue Light"/>
                <a:sym typeface="Helvetica Neue Light"/>
              </a:rPr>
              <a:t>CSV.</a:t>
            </a:r>
            <a:endParaRPr b="0" i="0" sz="2100" u="none" cap="none" strike="noStrike">
              <a:solidFill>
                <a:schemeClr val="dk1"/>
              </a:solidFill>
              <a:latin typeface="Helvetica Neue Light"/>
              <a:ea typeface="Helvetica Neue Light"/>
              <a:cs typeface="Helvetica Neue Light"/>
              <a:sym typeface="Helvetica Neue Light"/>
            </a:endParaRPr>
          </a:p>
          <a:p>
            <a:pPr indent="-361950" lvl="0" marL="457200" marR="38100" rtl="0" algn="l">
              <a:lnSpc>
                <a:spcPct val="150000"/>
              </a:lnSpc>
              <a:spcBef>
                <a:spcPts val="0"/>
              </a:spcBef>
              <a:spcAft>
                <a:spcPts val="0"/>
              </a:spcAft>
              <a:buClr>
                <a:srgbClr val="3CEFAB"/>
              </a:buClr>
              <a:buSzPts val="2100"/>
              <a:buFont typeface="Helvetica Neue Light"/>
              <a:buChar char="●"/>
            </a:pPr>
            <a:r>
              <a:rPr b="0" i="0" lang="es" sz="2100" u="none" cap="none" strike="noStrike">
                <a:solidFill>
                  <a:schemeClr val="dk1"/>
                </a:solidFill>
                <a:latin typeface="Helvetica Neue Light"/>
                <a:ea typeface="Helvetica Neue Light"/>
                <a:cs typeface="Helvetica Neue Light"/>
                <a:sym typeface="Helvetica Neue Light"/>
              </a:rPr>
              <a:t>FEDERATED.</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2" name="Google Shape;192;p29"/>
          <p:cNvSpPr txBox="1"/>
          <p:nvPr/>
        </p:nvSpPr>
        <p:spPr>
          <a:xfrm>
            <a:off x="2190100" y="1219325"/>
            <a:ext cx="6564300" cy="32091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chemeClr val="dk1"/>
                </a:solidFill>
                <a:latin typeface="Helvetica Neue Light"/>
                <a:ea typeface="Helvetica Neue Light"/>
                <a:cs typeface="Helvetica Neue Light"/>
                <a:sym typeface="Helvetica Neue Light"/>
              </a:rPr>
              <a:t>De todos ellos, </a:t>
            </a:r>
            <a:r>
              <a:rPr b="1" i="0" lang="es" sz="2100" u="none" cap="none" strike="noStrike">
                <a:solidFill>
                  <a:schemeClr val="dk1"/>
                </a:solidFill>
                <a:latin typeface="Helvetica Neue"/>
                <a:ea typeface="Helvetica Neue"/>
                <a:cs typeface="Helvetica Neue"/>
                <a:sym typeface="Helvetica Neue"/>
              </a:rPr>
              <a:t>InnoDB</a:t>
            </a:r>
            <a:r>
              <a:rPr b="0" i="0" lang="es" sz="2100" u="none" cap="none" strike="noStrike">
                <a:solidFill>
                  <a:schemeClr val="dk1"/>
                </a:solidFill>
                <a:latin typeface="Helvetica Neue"/>
                <a:ea typeface="Helvetica Neue"/>
                <a:cs typeface="Helvetica Neue"/>
                <a:sym typeface="Helvetica Neue"/>
              </a:rPr>
              <a:t> y </a:t>
            </a:r>
            <a:r>
              <a:rPr b="1" i="0" lang="es" sz="2100" u="none" cap="none" strike="noStrike">
                <a:solidFill>
                  <a:schemeClr val="dk1"/>
                </a:solidFill>
                <a:latin typeface="Helvetica Neue"/>
                <a:ea typeface="Helvetica Neue"/>
                <a:cs typeface="Helvetica Neue"/>
                <a:sym typeface="Helvetica Neue"/>
              </a:rPr>
              <a:t>BDB</a:t>
            </a:r>
            <a:r>
              <a:rPr b="0" i="0" lang="es" sz="2100" u="none" cap="none" strike="noStrike">
                <a:solidFill>
                  <a:schemeClr val="dk1"/>
                </a:solidFill>
                <a:latin typeface="Helvetica Neue"/>
                <a:ea typeface="Helvetica Neue"/>
                <a:cs typeface="Helvetica Neue"/>
                <a:sym typeface="Helvetica Neue"/>
              </a:rPr>
              <a:t> </a:t>
            </a:r>
            <a:r>
              <a:rPr b="0" i="0" lang="es" sz="2100" u="none" cap="none" strike="noStrike">
                <a:solidFill>
                  <a:schemeClr val="dk1"/>
                </a:solidFill>
                <a:latin typeface="Helvetica Neue Light"/>
                <a:ea typeface="Helvetica Neue Light"/>
                <a:cs typeface="Helvetica Neue Light"/>
                <a:sym typeface="Helvetica Neue Light"/>
              </a:rPr>
              <a:t>son motores transaccionales, siendo el primero el más elegido en Mysql, gracias a que </a:t>
            </a:r>
            <a:r>
              <a:rPr b="1" i="0" lang="es" sz="2100" u="none" cap="none" strike="noStrike">
                <a:solidFill>
                  <a:schemeClr val="dk1"/>
                </a:solidFill>
                <a:latin typeface="Helvetica Neue"/>
                <a:ea typeface="Helvetica Neue"/>
                <a:cs typeface="Helvetica Neue"/>
                <a:sym typeface="Helvetica Neue"/>
              </a:rPr>
              <a:t>InnoDB </a:t>
            </a:r>
            <a:r>
              <a:rPr b="0" i="0" lang="es" sz="2100" u="none" cap="none" strike="noStrike">
                <a:solidFill>
                  <a:schemeClr val="dk1"/>
                </a:solidFill>
                <a:latin typeface="Helvetica Neue Light"/>
                <a:ea typeface="Helvetica Neue Light"/>
                <a:cs typeface="Helvetica Neue Light"/>
                <a:sym typeface="Helvetica Neue Light"/>
              </a:rPr>
              <a:t>soporta bloqueos y capacidades de </a:t>
            </a:r>
            <a:r>
              <a:rPr b="1" i="0" lang="es" sz="2100" u="none" cap="none" strike="noStrike">
                <a:solidFill>
                  <a:schemeClr val="dk1"/>
                </a:solidFill>
                <a:latin typeface="Helvetica Neue"/>
                <a:ea typeface="Helvetica Neue"/>
                <a:cs typeface="Helvetica Neue"/>
                <a:sym typeface="Helvetica Neue"/>
              </a:rPr>
              <a:t>COMMIT,</a:t>
            </a:r>
            <a:r>
              <a:rPr b="0" i="0" lang="es" sz="2100" u="none" cap="none" strike="noStrike">
                <a:solidFill>
                  <a:schemeClr val="dk1"/>
                </a:solidFill>
                <a:latin typeface="Helvetica Neue Light"/>
                <a:ea typeface="Helvetica Neue Light"/>
                <a:cs typeface="Helvetica Neue Light"/>
                <a:sym typeface="Helvetica Neue Light"/>
              </a:rPr>
              <a:t> </a:t>
            </a:r>
            <a:r>
              <a:rPr lang="es" sz="2100">
                <a:solidFill>
                  <a:schemeClr val="dk1"/>
                </a:solidFill>
                <a:latin typeface="Helvetica Neue Light"/>
                <a:ea typeface="Helvetica Neue Light"/>
                <a:cs typeface="Helvetica Neue Light"/>
                <a:sym typeface="Helvetica Neue Light"/>
              </a:rPr>
              <a:t>así como</a:t>
            </a:r>
            <a:r>
              <a:rPr b="0" i="0" lang="es" sz="2100" u="none" cap="none" strike="noStrike">
                <a:solidFill>
                  <a:schemeClr val="dk1"/>
                </a:solidFill>
                <a:latin typeface="Helvetica Neue Light"/>
                <a:ea typeface="Helvetica Neue Light"/>
                <a:cs typeface="Helvetica Neue Light"/>
                <a:sym typeface="Helvetica Neue Light"/>
              </a:rPr>
              <a:t> </a:t>
            </a:r>
            <a:r>
              <a:rPr b="1" i="0" lang="es" sz="2100" u="none" cap="none" strike="noStrike">
                <a:solidFill>
                  <a:schemeClr val="dk1"/>
                </a:solidFill>
                <a:latin typeface="Helvetica Neue"/>
                <a:ea typeface="Helvetica Neue"/>
                <a:cs typeface="Helvetica Neue"/>
                <a:sym typeface="Helvetica Neue"/>
              </a:rPr>
              <a:t>ROLLBACK,</a:t>
            </a:r>
            <a:r>
              <a:rPr b="0" i="0" lang="es" sz="2100" u="none" cap="none" strike="noStrike">
                <a:solidFill>
                  <a:schemeClr val="dk1"/>
                </a:solidFill>
                <a:latin typeface="Helvetica Neue"/>
                <a:ea typeface="Helvetica Neue"/>
                <a:cs typeface="Helvetica Neue"/>
                <a:sym typeface="Helvetica Neue"/>
              </a:rPr>
              <a:t> </a:t>
            </a:r>
            <a:r>
              <a:rPr b="0" i="0" lang="es" sz="2100" u="none" cap="none" strike="noStrike">
                <a:solidFill>
                  <a:schemeClr val="dk1"/>
                </a:solidFill>
                <a:latin typeface="Helvetica Neue Light"/>
                <a:ea typeface="Helvetica Neue Light"/>
                <a:cs typeface="Helvetica Neue Light"/>
                <a:sym typeface="Helvetica Neue Light"/>
              </a:rPr>
              <a:t>además de </a:t>
            </a:r>
            <a:r>
              <a:rPr b="1" i="0" lang="es" sz="2100" u="none" cap="none" strike="noStrike">
                <a:solidFill>
                  <a:schemeClr val="dk1"/>
                </a:solidFill>
                <a:latin typeface="Helvetica Neue"/>
                <a:ea typeface="Helvetica Neue"/>
                <a:cs typeface="Helvetica Neue"/>
                <a:sym typeface="Helvetica Neue"/>
              </a:rPr>
              <a:t>Recuperación ante Fallas</a:t>
            </a:r>
            <a:r>
              <a:rPr b="0" i="0" lang="es" sz="2100" u="none" cap="none" strike="noStrike">
                <a:solidFill>
                  <a:schemeClr val="dk1"/>
                </a:solidFill>
                <a:latin typeface="Helvetica Neue"/>
                <a:ea typeface="Helvetica Neue"/>
                <a:cs typeface="Helvetica Neue"/>
                <a:sym typeface="Helvetica Neue"/>
              </a:rPr>
              <a:t>.</a:t>
            </a:r>
            <a:endParaRPr b="0" i="0" sz="2100" u="none" cap="none" strike="noStrike">
              <a:solidFill>
                <a:schemeClr val="dk1"/>
              </a:solidFill>
              <a:latin typeface="Helvetica Neue Light"/>
              <a:ea typeface="Helvetica Neue Light"/>
              <a:cs typeface="Helvetica Neue Light"/>
              <a:sym typeface="Helvetica Neue Light"/>
            </a:endParaRPr>
          </a:p>
        </p:txBody>
      </p:sp>
      <p:sp>
        <p:nvSpPr>
          <p:cNvPr id="193" name="Google Shape;193;p29"/>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transaccionales: concepto</a:t>
            </a:r>
            <a:endParaRPr b="0" i="0" sz="2600" u="none" cap="none" strike="noStrike">
              <a:solidFill>
                <a:srgbClr val="000000"/>
              </a:solidFill>
              <a:latin typeface="Arial"/>
              <a:ea typeface="Arial"/>
              <a:cs typeface="Arial"/>
              <a:sym typeface="Arial"/>
            </a:endParaRPr>
          </a:p>
        </p:txBody>
      </p:sp>
      <p:pic>
        <p:nvPicPr>
          <p:cNvPr id="194" name="Google Shape;194;p29"/>
          <p:cNvPicPr preferRelativeResize="0"/>
          <p:nvPr/>
        </p:nvPicPr>
        <p:blipFill rotWithShape="1">
          <a:blip r:embed="rId4">
            <a:alphaModFix/>
          </a:blip>
          <a:srcRect b="0" l="0" r="0" t="0"/>
          <a:stretch/>
        </p:blipFill>
        <p:spPr>
          <a:xfrm>
            <a:off x="393375" y="1219325"/>
            <a:ext cx="1796724" cy="1796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0" name="Google Shape;200;p30"/>
          <p:cNvSpPr txBox="1"/>
          <p:nvPr/>
        </p:nvSpPr>
        <p:spPr>
          <a:xfrm>
            <a:off x="2418700" y="1295525"/>
            <a:ext cx="6404400" cy="32091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1" i="0" lang="es" sz="2100" u="none" cap="none" strike="noStrike">
                <a:solidFill>
                  <a:srgbClr val="000000"/>
                </a:solidFill>
                <a:latin typeface="Helvetica Neue"/>
                <a:ea typeface="Helvetica Neue"/>
                <a:cs typeface="Helvetica Neue"/>
                <a:sym typeface="Helvetica Neue"/>
              </a:rPr>
              <a:t>InnoDB </a:t>
            </a:r>
            <a:r>
              <a:rPr b="0" i="0" lang="es" sz="2100" u="none" cap="none" strike="noStrike">
                <a:solidFill>
                  <a:srgbClr val="000000"/>
                </a:solidFill>
                <a:latin typeface="Helvetica Neue Light"/>
                <a:ea typeface="Helvetica Neue Light"/>
                <a:cs typeface="Helvetica Neue Light"/>
                <a:sym typeface="Helvetica Neue Light"/>
              </a:rPr>
              <a:t>también permite</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bloqueo a nivel de filas</a:t>
            </a:r>
            <a:r>
              <a:rPr b="0" i="0" lang="es" sz="2100" u="none" cap="none" strike="noStrike">
                <a:solidFill>
                  <a:srgbClr val="000000"/>
                </a:solidFill>
                <a:latin typeface="Helvetica Neue"/>
                <a:ea typeface="Helvetica Neue"/>
                <a:cs typeface="Helvetica Neue"/>
                <a:sym typeface="Helvetica Neue"/>
              </a:rPr>
              <a:t>, </a:t>
            </a:r>
            <a:r>
              <a:rPr b="0" i="0" lang="es" sz="2100" u="none" cap="none" strike="noStrike">
                <a:solidFill>
                  <a:srgbClr val="000000"/>
                </a:solidFill>
                <a:latin typeface="Helvetica Neue Light"/>
                <a:ea typeface="Helvetica Neue Light"/>
                <a:cs typeface="Helvetica Neue Light"/>
                <a:sym typeface="Helvetica Neue Light"/>
              </a:rPr>
              <a:t>mejorando su rendimiento y </a:t>
            </a:r>
            <a:r>
              <a:rPr b="1" i="0" lang="es" sz="2100" u="none" cap="none" strike="noStrike">
                <a:solidFill>
                  <a:srgbClr val="000000"/>
                </a:solidFill>
                <a:latin typeface="Helvetica Neue"/>
                <a:ea typeface="Helvetica Neue"/>
                <a:cs typeface="Helvetica Neue"/>
                <a:sym typeface="Helvetica Neue"/>
              </a:rPr>
              <a:t>soportando múltiples usuarios en simultáneo</a:t>
            </a:r>
            <a:r>
              <a:rPr b="0" i="0" lang="es" sz="2100" u="none" cap="none" strike="noStrike">
                <a:solidFill>
                  <a:srgbClr val="000000"/>
                </a:solidFill>
                <a:latin typeface="Helvetica Neue"/>
                <a:ea typeface="Helvetica Neue"/>
                <a:cs typeface="Helvetica Neue"/>
                <a:sym typeface="Helvetica Neue"/>
              </a:rPr>
              <a:t>.</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También fue diseñado para procesar de manera ágil</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grandes volúmenes de datos</a:t>
            </a:r>
            <a:r>
              <a:rPr b="0" i="0" lang="es" sz="2100" u="none" cap="none" strike="noStrike">
                <a:solidFill>
                  <a:srgbClr val="000000"/>
                </a:solidFill>
                <a:latin typeface="Helvetica Neue"/>
                <a:ea typeface="Helvetica Neue"/>
                <a:cs typeface="Helvetica Neue"/>
                <a:sym typeface="Helvetica Neue"/>
              </a:rPr>
              <a:t>.</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201" name="Google Shape;201;p30"/>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transaccionales: concepto</a:t>
            </a:r>
            <a:endParaRPr b="0" i="0" sz="2600" u="none" cap="none" strike="noStrike">
              <a:solidFill>
                <a:srgbClr val="000000"/>
              </a:solidFill>
              <a:latin typeface="Arial"/>
              <a:ea typeface="Arial"/>
              <a:cs typeface="Arial"/>
              <a:sym typeface="Arial"/>
            </a:endParaRPr>
          </a:p>
        </p:txBody>
      </p:sp>
      <p:pic>
        <p:nvPicPr>
          <p:cNvPr id="202" name="Google Shape;202;p30"/>
          <p:cNvPicPr preferRelativeResize="0"/>
          <p:nvPr/>
        </p:nvPicPr>
        <p:blipFill rotWithShape="1">
          <a:blip r:embed="rId4">
            <a:alphaModFix/>
          </a:blip>
          <a:srcRect b="0" l="0" r="0" t="0"/>
          <a:stretch/>
        </p:blipFill>
        <p:spPr>
          <a:xfrm>
            <a:off x="393375" y="1805238"/>
            <a:ext cx="1789225" cy="17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p:nvPr/>
        </p:nvSpPr>
        <p:spPr>
          <a:xfrm>
            <a:off x="0" y="2708425"/>
            <a:ext cx="9144000" cy="24351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9" name="Google Shape;209;p31"/>
          <p:cNvSpPr txBox="1"/>
          <p:nvPr/>
        </p:nvSpPr>
        <p:spPr>
          <a:xfrm>
            <a:off x="393375" y="1066925"/>
            <a:ext cx="8361000" cy="1642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Puedes encontrar referencia del motor utilizado a través de la opción </a:t>
            </a:r>
            <a:r>
              <a:rPr b="1" i="0" lang="es" sz="2100" u="none" cap="none" strike="noStrike">
                <a:solidFill>
                  <a:srgbClr val="000000"/>
                </a:solidFill>
                <a:latin typeface="Helvetica Neue"/>
                <a:ea typeface="Helvetica Neue"/>
                <a:cs typeface="Helvetica Neue"/>
                <a:sym typeface="Helvetica Neue"/>
              </a:rPr>
              <a:t>Table Inspector </a:t>
            </a:r>
            <a:r>
              <a:rPr i="0" lang="es" sz="2100" u="none" cap="none" strike="noStrike">
                <a:solidFill>
                  <a:srgbClr val="000000"/>
                </a:solidFill>
                <a:latin typeface="Helvetica Neue"/>
                <a:ea typeface="Helvetica Neue"/>
                <a:cs typeface="Helvetica Neue"/>
                <a:sym typeface="Helvetica Neue"/>
              </a:rPr>
              <a:t>en la solapa </a:t>
            </a:r>
            <a:r>
              <a:rPr b="1" i="0" lang="es" sz="2100" u="none" cap="none" strike="noStrike">
                <a:solidFill>
                  <a:srgbClr val="000000"/>
                </a:solidFill>
                <a:latin typeface="Helvetica Neue"/>
                <a:ea typeface="Helvetica Neue"/>
                <a:cs typeface="Helvetica Neue"/>
                <a:sym typeface="Helvetica Neue"/>
              </a:rPr>
              <a:t>DDL</a:t>
            </a:r>
            <a:r>
              <a:rPr b="0" i="0" lang="es" sz="2100" u="none" cap="none" strike="noStrike">
                <a:solidFill>
                  <a:srgbClr val="000000"/>
                </a:solidFill>
                <a:latin typeface="Helvetica Neue Light"/>
                <a:ea typeface="Helvetica Neue Light"/>
                <a:cs typeface="Helvetica Neue Light"/>
                <a:sym typeface="Helvetica Neue Light"/>
              </a:rPr>
              <a:t>. Allí verás la opción por defecto de MySQL </a:t>
            </a:r>
            <a:r>
              <a:rPr b="1" i="0" lang="es" sz="2100" u="none" cap="none" strike="noStrike">
                <a:solidFill>
                  <a:srgbClr val="000000"/>
                </a:solidFill>
                <a:latin typeface="Consolas"/>
                <a:ea typeface="Consolas"/>
                <a:cs typeface="Consolas"/>
                <a:sym typeface="Consolas"/>
              </a:rPr>
              <a:t>ENGINE=InnoDB</a:t>
            </a:r>
            <a:r>
              <a:rPr b="0" i="0" lang="es" sz="2100" u="none" cap="none" strike="noStrike">
                <a:solidFill>
                  <a:srgbClr val="000000"/>
                </a:solidFill>
                <a:latin typeface="Helvetica Neue"/>
                <a:ea typeface="Helvetica Neue"/>
                <a:cs typeface="Helvetica Neue"/>
                <a:sym typeface="Helvetica Neue"/>
              </a:rPr>
              <a:t>. </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210" name="Google Shape;210;p3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transaccionales</a:t>
            </a:r>
            <a:endParaRPr b="0" i="0" sz="2600" u="none" cap="none" strike="noStrike">
              <a:solidFill>
                <a:srgbClr val="000000"/>
              </a:solidFill>
              <a:latin typeface="Arial"/>
              <a:ea typeface="Arial"/>
              <a:cs typeface="Arial"/>
              <a:sym typeface="Arial"/>
            </a:endParaRPr>
          </a:p>
        </p:txBody>
      </p:sp>
      <p:pic>
        <p:nvPicPr>
          <p:cNvPr id="211" name="Google Shape;211;p31"/>
          <p:cNvPicPr preferRelativeResize="0"/>
          <p:nvPr/>
        </p:nvPicPr>
        <p:blipFill>
          <a:blip r:embed="rId4">
            <a:alphaModFix/>
          </a:blip>
          <a:stretch>
            <a:fillRect/>
          </a:stretch>
        </p:blipFill>
        <p:spPr>
          <a:xfrm>
            <a:off x="470975" y="2801050"/>
            <a:ext cx="8250225" cy="2324100"/>
          </a:xfrm>
          <a:prstGeom prst="rect">
            <a:avLst/>
          </a:prstGeom>
          <a:noFill/>
          <a:ln>
            <a:noFill/>
          </a:ln>
        </p:spPr>
      </p:pic>
      <p:sp>
        <p:nvSpPr>
          <p:cNvPr id="212" name="Google Shape;212;p31"/>
          <p:cNvSpPr/>
          <p:nvPr/>
        </p:nvSpPr>
        <p:spPr>
          <a:xfrm>
            <a:off x="1233834" y="4828275"/>
            <a:ext cx="4814400" cy="22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 name="Shape 60"/>
        <p:cNvGrpSpPr/>
        <p:nvPr/>
      </p:nvGrpSpPr>
      <p:grpSpPr>
        <a:xfrm>
          <a:off x="0" y="0"/>
          <a:ext cx="0" cy="0"/>
          <a:chOff x="0" y="0"/>
          <a:chExt cx="0" cy="0"/>
        </a:xfrm>
      </p:grpSpPr>
      <p:sp>
        <p:nvSpPr>
          <p:cNvPr id="61" name="Google Shape;61;p1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2" name="Google Shape;62;p14"/>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16" name="Shape 216"/>
        <p:cNvGrpSpPr/>
        <p:nvPr/>
      </p:nvGrpSpPr>
      <p:grpSpPr>
        <a:xfrm>
          <a:off x="0" y="0"/>
          <a:ext cx="0" cy="0"/>
          <a:chOff x="0" y="0"/>
          <a:chExt cx="0" cy="0"/>
        </a:xfrm>
      </p:grpSpPr>
      <p:sp>
        <p:nvSpPr>
          <p:cNvPr id="217" name="Google Shape;217;p32"/>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TABLAS DE HECHO</a:t>
            </a:r>
            <a:endParaRPr b="0" i="1" sz="3600" u="none" cap="none" strike="noStrike">
              <a:solidFill>
                <a:schemeClr val="dk1"/>
              </a:solidFill>
              <a:latin typeface="Anton"/>
              <a:ea typeface="Anton"/>
              <a:cs typeface="Anton"/>
              <a:sym typeface="Anton"/>
            </a:endParaRPr>
          </a:p>
        </p:txBody>
      </p:sp>
      <p:pic>
        <p:nvPicPr>
          <p:cNvPr id="218" name="Google Shape;218;p3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4" name="Google Shape;224;p33"/>
          <p:cNvSpPr txBox="1"/>
          <p:nvPr/>
        </p:nvSpPr>
        <p:spPr>
          <a:xfrm>
            <a:off x="2190100" y="1295525"/>
            <a:ext cx="6404400" cy="3209100"/>
          </a:xfrm>
          <a:prstGeom prst="rect">
            <a:avLst/>
          </a:prstGeom>
          <a:noFill/>
          <a:ln>
            <a:noFill/>
          </a:ln>
        </p:spPr>
        <p:txBody>
          <a:bodyPr anchorCtr="0" anchor="ctr"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Este tipo de tablas se ocupan de capturar información de un único hecho de negocios.</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Su principal objetivo es generar un evento de medición, específico de la información clave que se debe analizar.</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3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de hecho: concepto</a:t>
            </a:r>
            <a:endParaRPr b="0" i="0" sz="2600" u="none" cap="none" strike="noStrike">
              <a:solidFill>
                <a:srgbClr val="000000"/>
              </a:solidFill>
              <a:latin typeface="Arial"/>
              <a:ea typeface="Arial"/>
              <a:cs typeface="Arial"/>
              <a:sym typeface="Arial"/>
            </a:endParaRPr>
          </a:p>
        </p:txBody>
      </p:sp>
      <p:pic>
        <p:nvPicPr>
          <p:cNvPr id="226" name="Google Shape;226;p33"/>
          <p:cNvPicPr preferRelativeResize="0"/>
          <p:nvPr/>
        </p:nvPicPr>
        <p:blipFill rotWithShape="1">
          <a:blip r:embed="rId4">
            <a:alphaModFix/>
          </a:blip>
          <a:srcRect b="0" l="0" r="0" t="0"/>
          <a:stretch/>
        </p:blipFill>
        <p:spPr>
          <a:xfrm>
            <a:off x="393375" y="1371725"/>
            <a:ext cx="1644325" cy="16110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2" name="Google Shape;232;p34"/>
          <p:cNvSpPr txBox="1"/>
          <p:nvPr/>
        </p:nvSpPr>
        <p:spPr>
          <a:xfrm>
            <a:off x="2190100" y="1295525"/>
            <a:ext cx="6404400" cy="3209100"/>
          </a:xfrm>
          <a:prstGeom prst="rect">
            <a:avLst/>
          </a:prstGeom>
          <a:noFill/>
          <a:ln>
            <a:noFill/>
          </a:ln>
        </p:spPr>
        <p:txBody>
          <a:bodyPr anchorCtr="0" anchor="ctr"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Son utilizadas para el modelo analítico de un sistema de información de base de datos.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El segmento de </a:t>
            </a:r>
            <a:r>
              <a:rPr b="1" i="0" lang="es" sz="2200" u="none" cap="none" strike="noStrike">
                <a:solidFill>
                  <a:srgbClr val="000000"/>
                </a:solidFill>
                <a:latin typeface="Helvetica Neue"/>
                <a:ea typeface="Helvetica Neue"/>
                <a:cs typeface="Helvetica Neue"/>
                <a:sym typeface="Helvetica Neue"/>
              </a:rPr>
              <a:t>Analítica de Datos,</a:t>
            </a:r>
            <a:r>
              <a:rPr b="0" i="0" lang="es" sz="2200" u="none" cap="none" strike="noStrike">
                <a:solidFill>
                  <a:srgbClr val="000000"/>
                </a:solidFill>
                <a:latin typeface="Helvetica Neue Light"/>
                <a:ea typeface="Helvetica Neue Light"/>
                <a:cs typeface="Helvetica Neue Light"/>
                <a:sym typeface="Helvetica Neue Light"/>
              </a:rPr>
              <a:t> basado en </a:t>
            </a:r>
            <a:r>
              <a:rPr b="1" i="0" lang="es" sz="2200" u="none" cap="none" strike="noStrike">
                <a:solidFill>
                  <a:srgbClr val="000000"/>
                </a:solidFill>
                <a:latin typeface="Helvetica Neue"/>
                <a:ea typeface="Helvetica Neue"/>
                <a:cs typeface="Helvetica Neue"/>
                <a:sym typeface="Helvetica Neue"/>
              </a:rPr>
              <a:t>Business Intelligence</a:t>
            </a:r>
            <a:r>
              <a:rPr b="0" i="0" lang="es" sz="2200" u="none" cap="none" strike="noStrike">
                <a:solidFill>
                  <a:srgbClr val="000000"/>
                </a:solidFill>
                <a:latin typeface="Helvetica Neue Light"/>
                <a:ea typeface="Helvetica Neue Light"/>
                <a:cs typeface="Helvetica Neue Light"/>
                <a:sym typeface="Helvetica Neue Light"/>
              </a:rPr>
              <a:t>, se apoya en tablas de hecho y dimensionales para obtener las métricas de reportes que los usuarios buscan.</a:t>
            </a:r>
            <a:endParaRPr b="0" i="0" sz="2200" u="none" cap="none" strike="noStrike">
              <a:solidFill>
                <a:srgbClr val="000000"/>
              </a:solidFill>
              <a:latin typeface="Helvetica Neue Light"/>
              <a:ea typeface="Helvetica Neue Light"/>
              <a:cs typeface="Helvetica Neue Light"/>
              <a:sym typeface="Helvetica Neue Light"/>
            </a:endParaRPr>
          </a:p>
        </p:txBody>
      </p:sp>
      <p:sp>
        <p:nvSpPr>
          <p:cNvPr id="233" name="Google Shape;233;p3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de hecho: concepto</a:t>
            </a:r>
            <a:endParaRPr b="0" i="0" sz="2600" u="none" cap="none" strike="noStrike">
              <a:solidFill>
                <a:srgbClr val="000000"/>
              </a:solidFill>
              <a:latin typeface="Arial"/>
              <a:ea typeface="Arial"/>
              <a:cs typeface="Arial"/>
              <a:sym typeface="Arial"/>
            </a:endParaRPr>
          </a:p>
        </p:txBody>
      </p:sp>
      <p:pic>
        <p:nvPicPr>
          <p:cNvPr id="234" name="Google Shape;234;p34"/>
          <p:cNvPicPr preferRelativeResize="0"/>
          <p:nvPr/>
        </p:nvPicPr>
        <p:blipFill rotWithShape="1">
          <a:blip r:embed="rId4">
            <a:alphaModFix/>
          </a:blip>
          <a:srcRect b="0" l="0" r="0" t="0"/>
          <a:stretch/>
        </p:blipFill>
        <p:spPr>
          <a:xfrm>
            <a:off x="393375" y="1371725"/>
            <a:ext cx="1644325" cy="16110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0" name="Google Shape;240;p35"/>
          <p:cNvSpPr txBox="1"/>
          <p:nvPr/>
        </p:nvSpPr>
        <p:spPr>
          <a:xfrm>
            <a:off x="2494900" y="1219325"/>
            <a:ext cx="6404400" cy="32091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En las tablas de hecho existen tres tipos de columnas:</a:t>
            </a:r>
            <a:endParaRPr b="0" i="0" sz="2400" u="none" cap="none" strike="noStrike">
              <a:solidFill>
                <a:srgbClr val="000000"/>
              </a:solidFill>
              <a:latin typeface="Helvetica Neue Light"/>
              <a:ea typeface="Helvetica Neue Light"/>
              <a:cs typeface="Helvetica Neue Light"/>
              <a:sym typeface="Helvetica Neue Light"/>
            </a:endParaRPr>
          </a:p>
          <a:p>
            <a:pPr indent="-381000" lvl="0" marL="457200" marR="38100" rtl="0" algn="l">
              <a:lnSpc>
                <a:spcPct val="150000"/>
              </a:lnSpc>
              <a:spcBef>
                <a:spcPts val="0"/>
              </a:spcBef>
              <a:spcAft>
                <a:spcPts val="0"/>
              </a:spcAft>
              <a:buClr>
                <a:srgbClr val="3CEFAB"/>
              </a:buClr>
              <a:buSzPts val="2400"/>
              <a:buFont typeface="Helvetica Neue Light"/>
              <a:buChar char="●"/>
            </a:pPr>
            <a:r>
              <a:rPr lang="es" sz="2400">
                <a:latin typeface="Helvetica Neue Light"/>
                <a:ea typeface="Helvetica Neue Light"/>
                <a:cs typeface="Helvetica Neue Light"/>
                <a:sym typeface="Helvetica Neue Light"/>
              </a:rPr>
              <a:t>A</a:t>
            </a:r>
            <a:r>
              <a:rPr b="0" i="0" lang="es" sz="2400" u="none" cap="none" strike="noStrike">
                <a:solidFill>
                  <a:srgbClr val="000000"/>
                </a:solidFill>
                <a:latin typeface="Helvetica Neue Light"/>
                <a:ea typeface="Helvetica Neue Light"/>
                <a:cs typeface="Helvetica Neue Light"/>
                <a:sym typeface="Helvetica Neue Light"/>
              </a:rPr>
              <a:t>ditivas.</a:t>
            </a:r>
            <a:endParaRPr b="0" i="0" sz="2400" u="none" cap="none" strike="noStrike">
              <a:solidFill>
                <a:srgbClr val="000000"/>
              </a:solidFill>
              <a:latin typeface="Helvetica Neue Light"/>
              <a:ea typeface="Helvetica Neue Light"/>
              <a:cs typeface="Helvetica Neue Light"/>
              <a:sym typeface="Helvetica Neue Light"/>
            </a:endParaRPr>
          </a:p>
          <a:p>
            <a:pPr indent="-381000" lvl="0" marL="457200" marR="38100" rtl="0" algn="l">
              <a:lnSpc>
                <a:spcPct val="150000"/>
              </a:lnSpc>
              <a:spcBef>
                <a:spcPts val="0"/>
              </a:spcBef>
              <a:spcAft>
                <a:spcPts val="0"/>
              </a:spcAft>
              <a:buClr>
                <a:srgbClr val="3CEFAB"/>
              </a:buClr>
              <a:buSzPts val="2400"/>
              <a:buFont typeface="Helvetica Neue Light"/>
              <a:buChar char="●"/>
            </a:pPr>
            <a:r>
              <a:rPr lang="es" sz="2400">
                <a:latin typeface="Helvetica Neue Light"/>
                <a:ea typeface="Helvetica Neue Light"/>
                <a:cs typeface="Helvetica Neue Light"/>
                <a:sym typeface="Helvetica Neue Light"/>
              </a:rPr>
              <a:t>S</a:t>
            </a:r>
            <a:r>
              <a:rPr b="0" i="0" lang="es" sz="2400" u="none" cap="none" strike="noStrike">
                <a:solidFill>
                  <a:srgbClr val="000000"/>
                </a:solidFill>
                <a:latin typeface="Helvetica Neue Light"/>
                <a:ea typeface="Helvetica Neue Light"/>
                <a:cs typeface="Helvetica Neue Light"/>
                <a:sym typeface="Helvetica Neue Light"/>
              </a:rPr>
              <a:t>emi-aditivas.</a:t>
            </a:r>
            <a:endParaRPr b="0" i="0" sz="2400" u="none" cap="none" strike="noStrike">
              <a:solidFill>
                <a:srgbClr val="000000"/>
              </a:solidFill>
              <a:latin typeface="Helvetica Neue Light"/>
              <a:ea typeface="Helvetica Neue Light"/>
              <a:cs typeface="Helvetica Neue Light"/>
              <a:sym typeface="Helvetica Neue Light"/>
            </a:endParaRPr>
          </a:p>
          <a:p>
            <a:pPr indent="-381000" lvl="0" marL="457200" marR="38100" rtl="0" algn="l">
              <a:lnSpc>
                <a:spcPct val="150000"/>
              </a:lnSpc>
              <a:spcBef>
                <a:spcPts val="0"/>
              </a:spcBef>
              <a:spcAft>
                <a:spcPts val="0"/>
              </a:spcAft>
              <a:buClr>
                <a:srgbClr val="3CEFAB"/>
              </a:buClr>
              <a:buSzPts val="2400"/>
              <a:buFont typeface="Helvetica Neue Light"/>
              <a:buChar char="●"/>
            </a:pPr>
            <a:r>
              <a:rPr lang="es" sz="2400">
                <a:latin typeface="Helvetica Neue Light"/>
                <a:ea typeface="Helvetica Neue Light"/>
                <a:cs typeface="Helvetica Neue Light"/>
                <a:sym typeface="Helvetica Neue Light"/>
              </a:rPr>
              <a:t>N</a:t>
            </a:r>
            <a:r>
              <a:rPr b="0" i="0" lang="es" sz="2400" u="none" cap="none" strike="noStrike">
                <a:solidFill>
                  <a:srgbClr val="000000"/>
                </a:solidFill>
                <a:latin typeface="Helvetica Neue Light"/>
                <a:ea typeface="Helvetica Neue Light"/>
                <a:cs typeface="Helvetica Neue Light"/>
                <a:sym typeface="Helvetica Neue Light"/>
              </a:rPr>
              <a:t>o-aditivas</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41" name="Google Shape;241;p35"/>
          <p:cNvSpPr txBox="1"/>
          <p:nvPr/>
        </p:nvSpPr>
        <p:spPr>
          <a:xfrm>
            <a:off x="393375" y="356825"/>
            <a:ext cx="8201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de hecho: tipos de columnas</a:t>
            </a:r>
            <a:endParaRPr b="0" i="0" sz="2600" u="none" cap="none" strike="noStrike">
              <a:solidFill>
                <a:srgbClr val="000000"/>
              </a:solidFill>
              <a:latin typeface="Arial"/>
              <a:ea typeface="Arial"/>
              <a:cs typeface="Arial"/>
              <a:sym typeface="Arial"/>
            </a:endParaRPr>
          </a:p>
        </p:txBody>
      </p:sp>
      <p:pic>
        <p:nvPicPr>
          <p:cNvPr id="242" name="Google Shape;242;p35"/>
          <p:cNvPicPr preferRelativeResize="0"/>
          <p:nvPr/>
        </p:nvPicPr>
        <p:blipFill rotWithShape="1">
          <a:blip r:embed="rId4">
            <a:alphaModFix/>
          </a:blip>
          <a:srcRect b="0" l="0" r="0" t="0"/>
          <a:stretch/>
        </p:blipFill>
        <p:spPr>
          <a:xfrm>
            <a:off x="469575" y="1295525"/>
            <a:ext cx="1644325" cy="1644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8" name="Google Shape;248;p36"/>
          <p:cNvSpPr txBox="1"/>
          <p:nvPr/>
        </p:nvSpPr>
        <p:spPr>
          <a:xfrm>
            <a:off x="2190100" y="1295525"/>
            <a:ext cx="6404400" cy="3209100"/>
          </a:xfrm>
          <a:prstGeom prst="rect">
            <a:avLst/>
          </a:prstGeom>
          <a:noFill/>
          <a:ln>
            <a:noFill/>
          </a:ln>
        </p:spPr>
        <p:txBody>
          <a:bodyPr anchorCtr="0" anchor="ctr"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Su principal beneficio surge cuando debemos obtener métricas para armar, por ejemplo, reportes utilizando </a:t>
            </a:r>
            <a:r>
              <a:rPr b="1" i="0" lang="es" sz="2000" u="sng" cap="none" strike="noStrike">
                <a:solidFill>
                  <a:schemeClr val="hlink"/>
                </a:solidFill>
                <a:latin typeface="Helvetica Neue"/>
                <a:ea typeface="Helvetica Neue"/>
                <a:cs typeface="Helvetica Neue"/>
                <a:sym typeface="Helvetica Neue"/>
                <a:hlinkClick r:id="rId4"/>
              </a:rPr>
              <a:t>Power BI</a:t>
            </a:r>
            <a:r>
              <a:rPr b="0" i="0" lang="es" sz="2000" u="none" cap="none" strike="noStrike">
                <a:solidFill>
                  <a:srgbClr val="000000"/>
                </a:solidFill>
                <a:latin typeface="Helvetica Neue Light"/>
                <a:ea typeface="Helvetica Neue Light"/>
                <a:cs typeface="Helvetica Neue Light"/>
                <a:sym typeface="Helvetica Neue Light"/>
              </a:rPr>
              <a:t>, Tableau, u otra herramienta similar.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Nuestra </a:t>
            </a:r>
            <a:r>
              <a:rPr lang="es" sz="2000">
                <a:latin typeface="Helvetica Neue Light"/>
                <a:ea typeface="Helvetica Neue Light"/>
                <a:cs typeface="Helvetica Neue Light"/>
                <a:sym typeface="Helvetica Neue Light"/>
              </a:rPr>
              <a:t>DB</a:t>
            </a:r>
            <a:r>
              <a:rPr b="0" i="0" lang="es" sz="2000" u="none" cap="none" strike="noStrike">
                <a:solidFill>
                  <a:srgbClr val="000000"/>
                </a:solidFill>
                <a:latin typeface="Helvetica Neue Light"/>
                <a:ea typeface="Helvetica Neue Light"/>
                <a:cs typeface="Helvetica Neue Light"/>
                <a:sym typeface="Helvetica Neue Light"/>
              </a:rPr>
              <a:t> podría incluir tablas de hecho sin relación alguna con el </a:t>
            </a:r>
            <a:r>
              <a:rPr b="1" i="0" lang="es" sz="2000" u="none" cap="none" strike="noStrike">
                <a:solidFill>
                  <a:srgbClr val="000000"/>
                </a:solidFill>
                <a:latin typeface="Helvetica Neue"/>
                <a:ea typeface="Helvetica Neue"/>
                <a:cs typeface="Helvetica Neue"/>
                <a:sym typeface="Helvetica Neue"/>
              </a:rPr>
              <a:t>Schema</a:t>
            </a:r>
            <a:r>
              <a:rPr b="0" i="0" lang="es" sz="2000" u="none" cap="none" strike="noStrike">
                <a:solidFill>
                  <a:srgbClr val="000000"/>
                </a:solidFill>
                <a:latin typeface="Helvetica Neue Light"/>
                <a:ea typeface="Helvetica Neue Light"/>
                <a:cs typeface="Helvetica Neue Light"/>
                <a:sym typeface="Helvetica Neue Light"/>
              </a:rPr>
              <a:t>, albergando s</a:t>
            </a:r>
            <a:r>
              <a:rPr lang="es" sz="2000">
                <a:latin typeface="Helvetica Neue Light"/>
                <a:ea typeface="Helvetica Neue Light"/>
                <a:cs typeface="Helvetica Neue Light"/>
                <a:sym typeface="Helvetica Neue Light"/>
              </a:rPr>
              <a:t>ó</a:t>
            </a:r>
            <a:r>
              <a:rPr b="0" i="0" lang="es" sz="2000" u="none" cap="none" strike="noStrike">
                <a:solidFill>
                  <a:srgbClr val="000000"/>
                </a:solidFill>
                <a:latin typeface="Helvetica Neue Light"/>
                <a:ea typeface="Helvetica Neue Light"/>
                <a:cs typeface="Helvetica Neue Light"/>
                <a:sym typeface="Helvetica Neue Light"/>
              </a:rPr>
              <a:t>lo los “</a:t>
            </a:r>
            <a:r>
              <a:rPr b="0" i="1" lang="es" sz="2000" u="none" cap="none" strike="noStrike">
                <a:solidFill>
                  <a:srgbClr val="000000"/>
                </a:solidFill>
                <a:latin typeface="Helvetica Neue Light"/>
                <a:ea typeface="Helvetica Neue Light"/>
                <a:cs typeface="Helvetica Neue Light"/>
                <a:sym typeface="Helvetica Neue Light"/>
              </a:rPr>
              <a:t>números importantes</a:t>
            </a:r>
            <a:r>
              <a:rPr b="0" i="0" lang="es"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49" name="Google Shape;249;p36"/>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de hecho: aplicación</a:t>
            </a:r>
            <a:endParaRPr b="0" i="0" sz="2600" u="none" cap="none" strike="noStrike">
              <a:solidFill>
                <a:srgbClr val="000000"/>
              </a:solidFill>
              <a:latin typeface="Arial"/>
              <a:ea typeface="Arial"/>
              <a:cs typeface="Arial"/>
              <a:sym typeface="Arial"/>
            </a:endParaRPr>
          </a:p>
        </p:txBody>
      </p:sp>
      <p:pic>
        <p:nvPicPr>
          <p:cNvPr id="250" name="Google Shape;250;p36"/>
          <p:cNvPicPr preferRelativeResize="0"/>
          <p:nvPr/>
        </p:nvPicPr>
        <p:blipFill rotWithShape="1">
          <a:blip r:embed="rId5">
            <a:alphaModFix/>
          </a:blip>
          <a:srcRect b="0" l="0" r="0" t="0"/>
          <a:stretch/>
        </p:blipFill>
        <p:spPr>
          <a:xfrm>
            <a:off x="393375" y="1295525"/>
            <a:ext cx="1652724" cy="1652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54" name="Shape 254"/>
        <p:cNvGrpSpPr/>
        <p:nvPr/>
      </p:nvGrpSpPr>
      <p:grpSpPr>
        <a:xfrm>
          <a:off x="0" y="0"/>
          <a:ext cx="0" cy="0"/>
          <a:chOff x="0" y="0"/>
          <a:chExt cx="0" cy="0"/>
        </a:xfrm>
      </p:grpSpPr>
      <p:sp>
        <p:nvSpPr>
          <p:cNvPr id="255" name="Google Shape;255;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VEAMOS UN EJEMPLO</a:t>
            </a:r>
            <a:endParaRPr b="0" i="1" sz="3600" u="none" cap="none" strike="noStrike">
              <a:solidFill>
                <a:srgbClr val="121212"/>
              </a:solidFill>
              <a:latin typeface="Anton"/>
              <a:ea typeface="Anton"/>
              <a:cs typeface="Anton"/>
              <a:sym typeface="Anton"/>
            </a:endParaRPr>
          </a:p>
        </p:txBody>
      </p:sp>
      <p:pic>
        <p:nvPicPr>
          <p:cNvPr id="256" name="Google Shape;256;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2" name="Google Shape;262;p38"/>
          <p:cNvSpPr txBox="1"/>
          <p:nvPr/>
        </p:nvSpPr>
        <p:spPr>
          <a:xfrm>
            <a:off x="543200" y="905803"/>
            <a:ext cx="8082900" cy="2043900"/>
          </a:xfrm>
          <a:prstGeom prst="rect">
            <a:avLst/>
          </a:prstGeom>
          <a:noFill/>
          <a:ln>
            <a:noFill/>
          </a:ln>
        </p:spPr>
        <p:txBody>
          <a:bodyPr anchorCtr="0" anchor="ctr" bIns="91425" lIns="91425" spcFirstLastPara="1" rIns="91425" wrap="square" tIns="91425">
            <a:noAutofit/>
          </a:bodyPr>
          <a:lstStyle/>
          <a:p>
            <a:pPr indent="0" lvl="0" marL="0" marR="38100" rtl="0" algn="just">
              <a:lnSpc>
                <a:spcPct val="15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Imaginemos que existe una tabla de </a:t>
            </a:r>
            <a:r>
              <a:rPr b="1" lang="es" sz="2000">
                <a:latin typeface="Helvetica Neue"/>
                <a:ea typeface="Helvetica Neue"/>
                <a:cs typeface="Helvetica Neue"/>
                <a:sym typeface="Helvetica Neue"/>
              </a:rPr>
              <a:t>games_completed </a:t>
            </a:r>
            <a:r>
              <a:rPr lang="es" sz="2000">
                <a:latin typeface="Helvetica Neue Light"/>
                <a:ea typeface="Helvetica Neue Light"/>
                <a:cs typeface="Helvetica Neue Light"/>
                <a:sym typeface="Helvetica Neue Light"/>
              </a:rPr>
              <a:t>(</a:t>
            </a:r>
            <a:r>
              <a:rPr i="1" lang="es" sz="2000">
                <a:latin typeface="Helvetica Neue Light"/>
                <a:ea typeface="Helvetica Neue Light"/>
                <a:cs typeface="Helvetica Neue Light"/>
                <a:sym typeface="Helvetica Neue Light"/>
              </a:rPr>
              <a:t>no normalizada</a:t>
            </a:r>
            <a:r>
              <a:rPr lang="es" sz="2000">
                <a:latin typeface="Helvetica Neue Light"/>
                <a:ea typeface="Helvetica Neue Light"/>
                <a:cs typeface="Helvetica Neue Light"/>
                <a:sym typeface="Helvetica Neue Light"/>
              </a:rPr>
              <a:t>), que contiene los datos de </a:t>
            </a:r>
            <a:r>
              <a:rPr b="1" lang="es" sz="2000">
                <a:latin typeface="Helvetica Neue"/>
                <a:ea typeface="Helvetica Neue"/>
                <a:cs typeface="Helvetica Neue"/>
                <a:sym typeface="Helvetica Neue"/>
              </a:rPr>
              <a:t>first_name</a:t>
            </a:r>
            <a:r>
              <a:rPr lang="es" sz="2000">
                <a:latin typeface="Helvetica Neue Light"/>
                <a:ea typeface="Helvetica Neue Light"/>
                <a:cs typeface="Helvetica Neue Light"/>
                <a:sym typeface="Helvetica Neue Light"/>
              </a:rPr>
              <a:t>, </a:t>
            </a:r>
            <a:r>
              <a:rPr b="1" lang="es" sz="2000">
                <a:latin typeface="Helvetica Neue"/>
                <a:ea typeface="Helvetica Neue"/>
                <a:cs typeface="Helvetica Neue"/>
                <a:sym typeface="Helvetica Neue"/>
              </a:rPr>
              <a:t>last_name </a:t>
            </a:r>
            <a:r>
              <a:rPr lang="es" sz="2000">
                <a:latin typeface="Helvetica Neue Light"/>
                <a:ea typeface="Helvetica Neue Light"/>
                <a:cs typeface="Helvetica Neue Light"/>
                <a:sym typeface="Helvetica Neue Light"/>
              </a:rPr>
              <a:t>de los jugadores, </a:t>
            </a:r>
            <a:r>
              <a:rPr b="1" i="0" lang="es" sz="2000" u="none" cap="none" strike="noStrike">
                <a:solidFill>
                  <a:srgbClr val="000000"/>
                </a:solidFill>
                <a:latin typeface="Helvetica Neue"/>
                <a:ea typeface="Helvetica Neue"/>
                <a:cs typeface="Helvetica Neue"/>
                <a:sym typeface="Helvetica Neue"/>
              </a:rPr>
              <a:t>name </a:t>
            </a:r>
            <a:r>
              <a:rPr lang="es" sz="2000">
                <a:latin typeface="Helvetica Neue Light"/>
                <a:ea typeface="Helvetica Neue Light"/>
                <a:cs typeface="Helvetica Neue Light"/>
                <a:sym typeface="Helvetica Neue Light"/>
              </a:rPr>
              <a:t>de los videojuegos que han finalizado, y la cantidad de juegos completados que tiene cada uno. </a:t>
            </a:r>
            <a:r>
              <a:rPr b="0" i="0" lang="es" sz="2000" u="none" cap="none" strike="noStrike">
                <a:solidFill>
                  <a:srgbClr val="000000"/>
                </a:solidFill>
                <a:latin typeface="Helvetica Neue Light"/>
                <a:ea typeface="Helvetica Neue Light"/>
                <a:cs typeface="Helvetica Neue Light"/>
                <a:sym typeface="Helvetica Neue Light"/>
              </a:rPr>
              <a:t>Esta información podría reflejarse directamente en una </a:t>
            </a:r>
            <a:r>
              <a:rPr b="1" i="0" lang="es" sz="2000" u="none" cap="none" strike="noStrike">
                <a:solidFill>
                  <a:srgbClr val="000000"/>
                </a:solidFill>
                <a:latin typeface="Helvetica Neue"/>
                <a:ea typeface="Helvetica Neue"/>
                <a:cs typeface="Helvetica Neue"/>
                <a:sym typeface="Helvetica Neue"/>
              </a:rPr>
              <a:t>tabla de hecho</a:t>
            </a:r>
            <a:r>
              <a:rPr lang="es" sz="2000">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63" name="Google Shape;263;p38"/>
          <p:cNvSpPr txBox="1"/>
          <p:nvPr/>
        </p:nvSpPr>
        <p:spPr>
          <a:xfrm>
            <a:off x="393375" y="270067"/>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de hecho: ejemplo</a:t>
            </a:r>
            <a:endParaRPr b="0" i="0" sz="2600" u="none" cap="none" strike="noStrike">
              <a:solidFill>
                <a:srgbClr val="000000"/>
              </a:solidFill>
              <a:latin typeface="Arial"/>
              <a:ea typeface="Arial"/>
              <a:cs typeface="Arial"/>
              <a:sym typeface="Arial"/>
            </a:endParaRPr>
          </a:p>
        </p:txBody>
      </p:sp>
      <p:pic>
        <p:nvPicPr>
          <p:cNvPr id="264" name="Google Shape;264;p38"/>
          <p:cNvPicPr preferRelativeResize="0"/>
          <p:nvPr/>
        </p:nvPicPr>
        <p:blipFill>
          <a:blip r:embed="rId4">
            <a:alphaModFix/>
          </a:blip>
          <a:stretch>
            <a:fillRect/>
          </a:stretch>
        </p:blipFill>
        <p:spPr>
          <a:xfrm>
            <a:off x="1971538" y="3019521"/>
            <a:ext cx="5226225" cy="210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68" name="Shape 268"/>
        <p:cNvGrpSpPr/>
        <p:nvPr/>
      </p:nvGrpSpPr>
      <p:grpSpPr>
        <a:xfrm>
          <a:off x="0" y="0"/>
          <a:ext cx="0" cy="0"/>
          <a:chOff x="0" y="0"/>
          <a:chExt cx="0" cy="0"/>
        </a:xfrm>
      </p:grpSpPr>
      <p:sp>
        <p:nvSpPr>
          <p:cNvPr id="269" name="Google Shape;269;p39"/>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TABLAS DIMENSIONALES</a:t>
            </a:r>
            <a:endParaRPr b="0" i="1" sz="3600" u="none" cap="none" strike="noStrike">
              <a:solidFill>
                <a:schemeClr val="dk1"/>
              </a:solidFill>
              <a:latin typeface="Anton"/>
              <a:ea typeface="Anton"/>
              <a:cs typeface="Anton"/>
              <a:sym typeface="Anton"/>
            </a:endParaRPr>
          </a:p>
        </p:txBody>
      </p:sp>
      <p:pic>
        <p:nvPicPr>
          <p:cNvPr id="270" name="Google Shape;270;p3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6" name="Google Shape;276;p40"/>
          <p:cNvSpPr txBox="1"/>
          <p:nvPr/>
        </p:nvSpPr>
        <p:spPr>
          <a:xfrm>
            <a:off x="498100" y="1447925"/>
            <a:ext cx="82563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Ya tenemos las </a:t>
            </a:r>
            <a:r>
              <a:rPr b="1" i="0" lang="es" sz="2100" u="none" cap="none" strike="noStrike">
                <a:solidFill>
                  <a:srgbClr val="000000"/>
                </a:solidFill>
                <a:latin typeface="Helvetica Neue"/>
                <a:ea typeface="Helvetica Neue"/>
                <a:cs typeface="Helvetica Neue"/>
                <a:sym typeface="Helvetica Neue"/>
              </a:rPr>
              <a:t>tablas de hecho</a:t>
            </a:r>
            <a:r>
              <a:rPr b="0" i="0" lang="es" sz="2100" u="none" cap="none" strike="noStrike">
                <a:solidFill>
                  <a:srgbClr val="000000"/>
                </a:solidFill>
                <a:latin typeface="Helvetica Neue Light"/>
                <a:ea typeface="Helvetica Neue Light"/>
                <a:cs typeface="Helvetica Neue Light"/>
                <a:sym typeface="Helvetica Neue Light"/>
              </a:rPr>
              <a:t>, </a:t>
            </a:r>
            <a:r>
              <a:rPr lang="es" sz="2100">
                <a:latin typeface="Helvetica Neue Light"/>
                <a:ea typeface="Helvetica Neue Light"/>
                <a:cs typeface="Helvetica Neue Light"/>
                <a:sym typeface="Helvetica Neue Light"/>
              </a:rPr>
              <a:t>las cuales </a:t>
            </a:r>
            <a:r>
              <a:rPr b="0" i="0" lang="es" sz="2100" u="none" cap="none" strike="noStrike">
                <a:solidFill>
                  <a:srgbClr val="000000"/>
                </a:solidFill>
                <a:latin typeface="Helvetica Neue Light"/>
                <a:ea typeface="Helvetica Neue Light"/>
                <a:cs typeface="Helvetica Neue Light"/>
                <a:sym typeface="Helvetica Neue Light"/>
              </a:rPr>
              <a:t>concentran la información más importante de un negocio.</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100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Veamos ahora cómo las </a:t>
            </a:r>
            <a:r>
              <a:rPr b="1" i="0" lang="es" sz="2100" u="none" cap="none" strike="noStrike">
                <a:solidFill>
                  <a:srgbClr val="000000"/>
                </a:solidFill>
                <a:latin typeface="Helvetica Neue"/>
                <a:ea typeface="Helvetica Neue"/>
                <a:cs typeface="Helvetica Neue"/>
                <a:sym typeface="Helvetica Neue"/>
              </a:rPr>
              <a:t>tablas dimensionales</a:t>
            </a:r>
            <a:r>
              <a:rPr b="0" i="0" lang="es" sz="2100" u="none" cap="none" strike="noStrike">
                <a:solidFill>
                  <a:srgbClr val="000000"/>
                </a:solidFill>
                <a:latin typeface="Helvetica Neue Light"/>
                <a:ea typeface="Helvetica Neue Light"/>
                <a:cs typeface="Helvetica Neue Light"/>
                <a:sym typeface="Helvetica Neue Light"/>
              </a:rPr>
              <a:t> se ocupan de nutrir y complementar el detalle de la información que hacen a las primeras.</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1000"/>
              </a:spcBef>
              <a:spcAft>
                <a:spcPts val="100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277" name="Google Shape;277;p40"/>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dimensionales</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3" name="Google Shape;283;p41"/>
          <p:cNvSpPr txBox="1"/>
          <p:nvPr/>
        </p:nvSpPr>
        <p:spPr>
          <a:xfrm>
            <a:off x="2190100" y="1371725"/>
            <a:ext cx="65643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Las </a:t>
            </a:r>
            <a:r>
              <a:rPr b="1" i="0" lang="es" sz="2100" u="none" cap="none" strike="noStrike">
                <a:solidFill>
                  <a:srgbClr val="000000"/>
                </a:solidFill>
                <a:latin typeface="Helvetica Neue"/>
                <a:ea typeface="Helvetica Neue"/>
                <a:cs typeface="Helvetica Neue"/>
                <a:sym typeface="Helvetica Neue"/>
              </a:rPr>
              <a:t>tablas dimensionales</a:t>
            </a:r>
            <a:r>
              <a:rPr b="0" i="0" lang="es" sz="2100" u="none" cap="none" strike="noStrike">
                <a:solidFill>
                  <a:srgbClr val="000000"/>
                </a:solidFill>
                <a:latin typeface="Helvetica Neue Light"/>
                <a:ea typeface="Helvetica Neue Light"/>
                <a:cs typeface="Helvetica Neue Light"/>
                <a:sym typeface="Helvetica Neue Light"/>
              </a:rPr>
              <a:t> brindan información uniforme con datos asociados a otras </a:t>
            </a:r>
            <a:r>
              <a:rPr lang="es" sz="2100">
                <a:latin typeface="Helvetica Neue Light"/>
                <a:ea typeface="Helvetica Neue Light"/>
                <a:cs typeface="Helvetica Neue Light"/>
                <a:sym typeface="Helvetica Neue Light"/>
              </a:rPr>
              <a:t>tablas</a:t>
            </a:r>
            <a:r>
              <a:rPr b="0" i="0" lang="es" sz="2100" u="none" cap="none" strike="noStrike">
                <a:solidFill>
                  <a:srgbClr val="000000"/>
                </a:solidFill>
                <a:latin typeface="Helvetica Neue Light"/>
                <a:ea typeface="Helvetica Neue Light"/>
                <a:cs typeface="Helvetica Neue Light"/>
                <a:sym typeface="Helvetica Neue Light"/>
              </a:rPr>
              <a:t>.</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A diferencia de las </a:t>
            </a:r>
            <a:r>
              <a:rPr b="1" i="0" lang="es" sz="2100" u="none" cap="none" strike="noStrike">
                <a:solidFill>
                  <a:srgbClr val="000000"/>
                </a:solidFill>
                <a:latin typeface="Helvetica Neue"/>
                <a:ea typeface="Helvetica Neue"/>
                <a:cs typeface="Helvetica Neue"/>
                <a:sym typeface="Helvetica Neue"/>
              </a:rPr>
              <a:t>tablas de hecho</a:t>
            </a:r>
            <a:r>
              <a:rPr b="0" i="0" lang="es" sz="2100" u="none" cap="none" strike="noStrike">
                <a:solidFill>
                  <a:srgbClr val="000000"/>
                </a:solidFill>
                <a:latin typeface="Helvetica Neue Light"/>
                <a:ea typeface="Helvetica Neue Light"/>
                <a:cs typeface="Helvetica Neue Light"/>
                <a:sym typeface="Helvetica Neue Light"/>
              </a:rPr>
              <a:t>, estas portarán datos adicionales relacionados con la información de las tablas de hecho.</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284" name="Google Shape;284;p4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dimensionales: concepto</a:t>
            </a:r>
            <a:endParaRPr b="0" i="0" sz="2600" u="none" cap="none" strike="noStrike">
              <a:solidFill>
                <a:srgbClr val="000000"/>
              </a:solidFill>
              <a:latin typeface="Arial"/>
              <a:ea typeface="Arial"/>
              <a:cs typeface="Arial"/>
              <a:sym typeface="Arial"/>
            </a:endParaRPr>
          </a:p>
        </p:txBody>
      </p:sp>
      <p:pic>
        <p:nvPicPr>
          <p:cNvPr id="285" name="Google Shape;285;p41"/>
          <p:cNvPicPr preferRelativeResize="0"/>
          <p:nvPr/>
        </p:nvPicPr>
        <p:blipFill rotWithShape="1">
          <a:blip r:embed="rId4">
            <a:alphaModFix/>
          </a:blip>
          <a:srcRect b="0" l="0" r="0" t="0"/>
          <a:stretch/>
        </p:blipFill>
        <p:spPr>
          <a:xfrm>
            <a:off x="393375" y="1371725"/>
            <a:ext cx="1644325" cy="16110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7" name="Shape 67"/>
        <p:cNvGrpSpPr/>
        <p:nvPr/>
      </p:nvGrpSpPr>
      <p:grpSpPr>
        <a:xfrm>
          <a:off x="0" y="0"/>
          <a:ext cx="0" cy="0"/>
          <a:chOff x="0" y="0"/>
          <a:chExt cx="0" cy="0"/>
        </a:xfrm>
      </p:grpSpPr>
      <p:sp>
        <p:nvSpPr>
          <p:cNvPr id="68" name="Google Shape;68;p15"/>
          <p:cNvSpPr txBox="1"/>
          <p:nvPr/>
        </p:nvSpPr>
        <p:spPr>
          <a:xfrm>
            <a:off x="4055975" y="1804025"/>
            <a:ext cx="4698600" cy="526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Conocer los conceptos generales.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9" name="Google Shape;69;p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 name="Google Shape;70;p15"/>
          <p:cNvSpPr txBox="1"/>
          <p:nvPr/>
        </p:nvSpPr>
        <p:spPr>
          <a:xfrm>
            <a:off x="450050" y="29617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1" name="Google Shape;71;p15"/>
          <p:cNvPicPr preferRelativeResize="0"/>
          <p:nvPr/>
        </p:nvPicPr>
        <p:blipFill rotWithShape="1">
          <a:blip r:embed="rId4">
            <a:alphaModFix/>
          </a:blip>
          <a:srcRect b="0" l="0" r="0" t="0"/>
          <a:stretch/>
        </p:blipFill>
        <p:spPr>
          <a:xfrm>
            <a:off x="1687888" y="1744350"/>
            <a:ext cx="1186525" cy="1186525"/>
          </a:xfrm>
          <a:prstGeom prst="rect">
            <a:avLst/>
          </a:prstGeom>
          <a:noFill/>
          <a:ln>
            <a:noFill/>
          </a:ln>
        </p:spPr>
      </p:pic>
      <p:sp>
        <p:nvSpPr>
          <p:cNvPr id="72" name="Google Shape;72;p15"/>
          <p:cNvSpPr txBox="1"/>
          <p:nvPr/>
        </p:nvSpPr>
        <p:spPr>
          <a:xfrm>
            <a:off x="4055975" y="2440137"/>
            <a:ext cx="45654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Identificar los diferentes tipos de tablas.</a:t>
            </a:r>
            <a:endParaRPr/>
          </a:p>
        </p:txBody>
      </p:sp>
      <p:sp>
        <p:nvSpPr>
          <p:cNvPr id="73" name="Google Shape;73;p15"/>
          <p:cNvSpPr txBox="1"/>
          <p:nvPr/>
        </p:nvSpPr>
        <p:spPr>
          <a:xfrm>
            <a:off x="4055975" y="3035562"/>
            <a:ext cx="41844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100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Identificar los tipos de relación.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1000"/>
                                        <p:tgtEl>
                                          <p:spTgt spid="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10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1000"/>
                                        <p:tgtEl>
                                          <p:spTgt spid="7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1" name="Google Shape;291;p42"/>
          <p:cNvSpPr txBox="1"/>
          <p:nvPr/>
        </p:nvSpPr>
        <p:spPr>
          <a:xfrm>
            <a:off x="2023675" y="1066925"/>
            <a:ext cx="6999300" cy="3522600"/>
          </a:xfrm>
          <a:prstGeom prst="rect">
            <a:avLst/>
          </a:prstGeom>
          <a:noFill/>
          <a:ln>
            <a:noFill/>
          </a:ln>
        </p:spPr>
        <p:txBody>
          <a:bodyPr anchorCtr="0" anchor="t" bIns="91425" lIns="91425" spcFirstLastPara="1" rIns="91425" wrap="square" tIns="91425">
            <a:noAutofit/>
          </a:bodyPr>
          <a:lstStyle/>
          <a:p>
            <a:pPr indent="0" lvl="0" marL="0" marR="38100" rtl="0" algn="l">
              <a:lnSpc>
                <a:spcPct val="200000"/>
              </a:lnSpc>
              <a:spcBef>
                <a:spcPts val="0"/>
              </a:spcBef>
              <a:spcAft>
                <a:spcPts val="0"/>
              </a:spcAft>
              <a:buClr>
                <a:srgbClr val="000000"/>
              </a:buClr>
              <a:buSzPts val="1100"/>
              <a:buFont typeface="Arial"/>
              <a:buNone/>
            </a:pPr>
            <a:r>
              <a:rPr lang="es" sz="1800">
                <a:latin typeface="Helvetica Neue Light"/>
                <a:ea typeface="Helvetica Neue Light"/>
                <a:cs typeface="Helvetica Neue Light"/>
                <a:sym typeface="Helvetica Neue Light"/>
              </a:rPr>
              <a:t>L</a:t>
            </a:r>
            <a:r>
              <a:rPr b="0" i="0" lang="es" sz="1800" u="none" cap="none" strike="noStrike">
                <a:solidFill>
                  <a:srgbClr val="000000"/>
                </a:solidFill>
                <a:latin typeface="Helvetica Neue Light"/>
                <a:ea typeface="Helvetica Neue Light"/>
                <a:cs typeface="Helvetica Neue Light"/>
                <a:sym typeface="Helvetica Neue Light"/>
              </a:rPr>
              <a:t>a información que podrán alojar las tablas dimensionales abarca desde datos básicos que contenga el </a:t>
            </a:r>
            <a:r>
              <a:rPr lang="es" sz="1800">
                <a:latin typeface="Helvetica Neue Light"/>
                <a:ea typeface="Helvetica Neue Light"/>
                <a:cs typeface="Helvetica Neue Light"/>
                <a:sym typeface="Helvetica Neue Light"/>
              </a:rPr>
              <a:t>esquema</a:t>
            </a:r>
            <a:r>
              <a:rPr b="0" i="0" lang="es" sz="1800" u="none" cap="none" strike="noStrike">
                <a:solidFill>
                  <a:srgbClr val="000000"/>
                </a:solidFill>
                <a:latin typeface="Helvetica Neue Light"/>
                <a:ea typeface="Helvetica Neue Light"/>
                <a:cs typeface="Helvetica Neue Light"/>
                <a:sym typeface="Helvetica Neue Light"/>
              </a:rPr>
              <a:t>, hasta por ejemplo: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38100" rtl="0" algn="l">
              <a:lnSpc>
                <a:spcPct val="200000"/>
              </a:lnSpc>
              <a:spcBef>
                <a:spcPts val="0"/>
              </a:spcBef>
              <a:spcAft>
                <a:spcPts val="0"/>
              </a:spcAft>
              <a:buClr>
                <a:srgbClr val="3CEFAB"/>
              </a:buClr>
              <a:buSzPts val="1800"/>
              <a:buFont typeface="Helvetica Neue Light"/>
              <a:buChar char="●"/>
            </a:pPr>
            <a:r>
              <a:rPr lang="es" sz="1800">
                <a:latin typeface="Helvetica Neue Light"/>
                <a:ea typeface="Helvetica Neue Light"/>
                <a:cs typeface="Helvetica Neue Light"/>
                <a:sym typeface="Helvetica Neue Light"/>
              </a:rPr>
              <a:t>D</a:t>
            </a:r>
            <a:r>
              <a:rPr b="0" i="0" lang="es" sz="1800" u="none" cap="none" strike="noStrike">
                <a:solidFill>
                  <a:srgbClr val="000000"/>
                </a:solidFill>
                <a:latin typeface="Helvetica Neue Light"/>
                <a:ea typeface="Helvetica Neue Light"/>
                <a:cs typeface="Helvetica Neue Light"/>
                <a:sym typeface="Helvetica Neue Light"/>
              </a:rPr>
              <a:t>atos demográficos detallados.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38100" rtl="0" algn="l">
              <a:lnSpc>
                <a:spcPct val="200000"/>
              </a:lnSpc>
              <a:spcBef>
                <a:spcPts val="0"/>
              </a:spcBef>
              <a:spcAft>
                <a:spcPts val="0"/>
              </a:spcAft>
              <a:buClr>
                <a:srgbClr val="3CEFAB"/>
              </a:buClr>
              <a:buSzPts val="1800"/>
              <a:buFont typeface="Helvetica Neue Light"/>
              <a:buChar char="●"/>
            </a:pPr>
            <a:r>
              <a:rPr lang="es" sz="1800">
                <a:latin typeface="Helvetica Neue Light"/>
                <a:ea typeface="Helvetica Neue Light"/>
                <a:cs typeface="Helvetica Neue Light"/>
                <a:sym typeface="Helvetica Neue Light"/>
              </a:rPr>
              <a:t>D</a:t>
            </a:r>
            <a:r>
              <a:rPr b="0" i="0" lang="es" sz="1800" u="none" cap="none" strike="noStrike">
                <a:solidFill>
                  <a:srgbClr val="000000"/>
                </a:solidFill>
                <a:latin typeface="Helvetica Neue Light"/>
                <a:ea typeface="Helvetica Neue Light"/>
                <a:cs typeface="Helvetica Neue Light"/>
                <a:sym typeface="Helvetica Neue Light"/>
              </a:rPr>
              <a:t>atos de perfil de los usuarios.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38100" rtl="0" algn="l">
              <a:lnSpc>
                <a:spcPct val="200000"/>
              </a:lnSpc>
              <a:spcBef>
                <a:spcPts val="0"/>
              </a:spcBef>
              <a:spcAft>
                <a:spcPts val="0"/>
              </a:spcAft>
              <a:buClr>
                <a:srgbClr val="3CEFAB"/>
              </a:buClr>
              <a:buSzPts val="1800"/>
              <a:buFont typeface="Helvetica Neue Light"/>
              <a:buChar char="●"/>
            </a:pPr>
            <a:r>
              <a:rPr lang="es" sz="1800">
                <a:latin typeface="Helvetica Neue Light"/>
                <a:ea typeface="Helvetica Neue Light"/>
                <a:cs typeface="Helvetica Neue Light"/>
                <a:sym typeface="Helvetica Neue Light"/>
              </a:rPr>
              <a:t>P</a:t>
            </a:r>
            <a:r>
              <a:rPr b="0" i="0" lang="es" sz="1800" u="none" cap="none" strike="noStrike">
                <a:solidFill>
                  <a:srgbClr val="000000"/>
                </a:solidFill>
                <a:latin typeface="Helvetica Neue Light"/>
                <a:ea typeface="Helvetica Neue Light"/>
                <a:cs typeface="Helvetica Neue Light"/>
                <a:sym typeface="Helvetica Neue Light"/>
              </a:rPr>
              <a:t>referencias de</a:t>
            </a:r>
            <a:r>
              <a:rPr lang="es" sz="1800">
                <a:latin typeface="Helvetica Neue Light"/>
                <a:ea typeface="Helvetica Neue Light"/>
                <a:cs typeface="Helvetica Neue Light"/>
                <a:sym typeface="Helvetica Neue Light"/>
              </a:rPr>
              <a:t> los usuarios</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38100" rtl="0" algn="l">
              <a:lnSpc>
                <a:spcPct val="200000"/>
              </a:lnSpc>
              <a:spcBef>
                <a:spcPts val="0"/>
              </a:spcBef>
              <a:spcAft>
                <a:spcPts val="0"/>
              </a:spcAft>
              <a:buNone/>
            </a:pPr>
            <a:r>
              <a:rPr lang="es" sz="1800">
                <a:latin typeface="Helvetica Neue Light"/>
                <a:ea typeface="Helvetica Neue Light"/>
                <a:cs typeface="Helvetica Neue Light"/>
                <a:sym typeface="Helvetica Neue Light"/>
              </a:rPr>
              <a:t>Entre otros.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38100" rtl="0" algn="l">
              <a:lnSpc>
                <a:spcPct val="200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92" name="Google Shape;292;p42"/>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dimensionales: información</a:t>
            </a:r>
            <a:endParaRPr b="0" i="0" sz="2600" u="none" cap="none" strike="noStrike">
              <a:solidFill>
                <a:srgbClr val="000000"/>
              </a:solidFill>
              <a:latin typeface="Arial"/>
              <a:ea typeface="Arial"/>
              <a:cs typeface="Arial"/>
              <a:sym typeface="Arial"/>
            </a:endParaRPr>
          </a:p>
        </p:txBody>
      </p:sp>
      <p:pic>
        <p:nvPicPr>
          <p:cNvPr id="293" name="Google Shape;293;p42"/>
          <p:cNvPicPr preferRelativeResize="0"/>
          <p:nvPr/>
        </p:nvPicPr>
        <p:blipFill rotWithShape="1">
          <a:blip r:embed="rId4">
            <a:alphaModFix/>
          </a:blip>
          <a:srcRect b="0" l="0" r="0" t="0"/>
          <a:stretch/>
        </p:blipFill>
        <p:spPr>
          <a:xfrm>
            <a:off x="393375" y="1066925"/>
            <a:ext cx="1504826" cy="1504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9" name="Google Shape;299;p43"/>
          <p:cNvSpPr txBox="1"/>
          <p:nvPr/>
        </p:nvSpPr>
        <p:spPr>
          <a:xfrm>
            <a:off x="1871275" y="1066925"/>
            <a:ext cx="6883200" cy="35226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Toda la información adicional y detallada permitirá tener </a:t>
            </a:r>
            <a:r>
              <a:rPr b="1" i="0" lang="es" sz="1800" u="none" cap="none" strike="noStrike">
                <a:solidFill>
                  <a:srgbClr val="000000"/>
                </a:solidFill>
                <a:latin typeface="Helvetica Neue"/>
                <a:ea typeface="Helvetica Neue"/>
                <a:cs typeface="Helvetica Neue"/>
                <a:sym typeface="Helvetica Neue"/>
              </a:rPr>
              <a:t>métricas efectivas,</a:t>
            </a:r>
            <a:r>
              <a:rPr b="0" i="0" lang="es" sz="1800" u="none" cap="none" strike="noStrike">
                <a:solidFill>
                  <a:srgbClr val="000000"/>
                </a:solidFill>
                <a:latin typeface="Helvetica Neue Light"/>
                <a:ea typeface="Helvetica Neue Light"/>
                <a:cs typeface="Helvetica Neue Light"/>
                <a:sym typeface="Helvetica Neue Light"/>
              </a:rPr>
              <a:t> y generar </a:t>
            </a:r>
            <a:r>
              <a:rPr b="1" i="0" lang="es" sz="1800" u="none" cap="none" strike="noStrike">
                <a:solidFill>
                  <a:srgbClr val="000000"/>
                </a:solidFill>
                <a:latin typeface="Helvetica Neue"/>
                <a:ea typeface="Helvetica Neue"/>
                <a:cs typeface="Helvetica Neue"/>
                <a:sym typeface="Helvetica Neue"/>
              </a:rPr>
              <a:t>aportes de valor</a:t>
            </a:r>
            <a:r>
              <a:rPr b="0" i="0" lang="es" sz="1800" u="none" cap="none" strike="noStrike">
                <a:solidFill>
                  <a:srgbClr val="000000"/>
                </a:solidFill>
                <a:latin typeface="Helvetica Neue Light"/>
                <a:ea typeface="Helvetica Neue Light"/>
                <a:cs typeface="Helvetica Neue Light"/>
                <a:sym typeface="Helvetica Neue Light"/>
              </a:rPr>
              <a:t> a las campañas publicitarias y/o de Marketing.</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Además, mantener una topología del tipo estrella entre todo el cúmulo de información</a:t>
            </a: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permite aplicar la normalización de bases de datos de la forma más óptima.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0" name="Google Shape;300;p4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dimensionales: beneficios</a:t>
            </a:r>
            <a:endParaRPr b="0" i="0" sz="2600" u="none" cap="none" strike="noStrike">
              <a:solidFill>
                <a:srgbClr val="000000"/>
              </a:solidFill>
              <a:latin typeface="Arial"/>
              <a:ea typeface="Arial"/>
              <a:cs typeface="Arial"/>
              <a:sym typeface="Arial"/>
            </a:endParaRPr>
          </a:p>
        </p:txBody>
      </p:sp>
      <p:pic>
        <p:nvPicPr>
          <p:cNvPr id="301" name="Google Shape;301;p43"/>
          <p:cNvPicPr preferRelativeResize="0"/>
          <p:nvPr/>
        </p:nvPicPr>
        <p:blipFill rotWithShape="1">
          <a:blip r:embed="rId4">
            <a:alphaModFix/>
          </a:blip>
          <a:srcRect b="0" l="0" r="0" t="0"/>
          <a:stretch/>
        </p:blipFill>
        <p:spPr>
          <a:xfrm>
            <a:off x="393375" y="1066925"/>
            <a:ext cx="1477900" cy="147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5" name="Shape 305"/>
        <p:cNvGrpSpPr/>
        <p:nvPr/>
      </p:nvGrpSpPr>
      <p:grpSpPr>
        <a:xfrm>
          <a:off x="0" y="0"/>
          <a:ext cx="0" cy="0"/>
          <a:chOff x="0" y="0"/>
          <a:chExt cx="0" cy="0"/>
        </a:xfrm>
      </p:grpSpPr>
      <p:sp>
        <p:nvSpPr>
          <p:cNvPr id="306" name="Google Shape;306;p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VEAMOS UN EJEMPLO</a:t>
            </a:r>
            <a:endParaRPr b="0" i="1" sz="3600" u="none" cap="none" strike="noStrike">
              <a:solidFill>
                <a:srgbClr val="121212"/>
              </a:solidFill>
              <a:latin typeface="Anton"/>
              <a:ea typeface="Anton"/>
              <a:cs typeface="Anton"/>
              <a:sym typeface="Anton"/>
            </a:endParaRPr>
          </a:p>
        </p:txBody>
      </p:sp>
      <p:pic>
        <p:nvPicPr>
          <p:cNvPr id="307" name="Google Shape;307;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45"/>
          <p:cNvSpPr txBox="1"/>
          <p:nvPr/>
        </p:nvSpPr>
        <p:spPr>
          <a:xfrm>
            <a:off x="185900" y="1137025"/>
            <a:ext cx="4745700" cy="3522600"/>
          </a:xfrm>
          <a:prstGeom prst="rect">
            <a:avLst/>
          </a:prstGeom>
          <a:noFill/>
          <a:ln>
            <a:noFill/>
          </a:ln>
        </p:spPr>
        <p:txBody>
          <a:bodyPr anchorCtr="0" anchor="t" bIns="91425" lIns="91425" spcFirstLastPara="1" rIns="91425" wrap="square" tIns="91425">
            <a:noAutofit/>
          </a:bodyPr>
          <a:lstStyle/>
          <a:p>
            <a:pPr indent="0" lvl="0" marL="0" marR="38100" rtl="0" algn="just">
              <a:lnSpc>
                <a:spcPct val="20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La tabla del centro representa la tabla de hecho </a:t>
            </a:r>
            <a:r>
              <a:rPr b="1" lang="es" sz="2000">
                <a:solidFill>
                  <a:schemeClr val="dk1"/>
                </a:solidFill>
                <a:latin typeface="Helvetica Neue"/>
                <a:ea typeface="Helvetica Neue"/>
                <a:cs typeface="Helvetica Neue"/>
                <a:sym typeface="Helvetica Neue"/>
              </a:rPr>
              <a:t>games_completed</a:t>
            </a:r>
            <a:r>
              <a:rPr b="0" i="0" lang="es" sz="2000" u="none" cap="none" strike="noStrike">
                <a:solidFill>
                  <a:srgbClr val="000000"/>
                </a:solidFill>
                <a:latin typeface="Helvetica Neue Light"/>
                <a:ea typeface="Helvetica Neue Light"/>
                <a:cs typeface="Helvetica Neue Light"/>
                <a:sym typeface="Helvetica Neue Light"/>
              </a:rPr>
              <a:t>, mientras que el resto de las tablas, que aportan información detallada, son las </a:t>
            </a:r>
            <a:r>
              <a:rPr b="1" i="0" lang="es" sz="2000" u="none" cap="none" strike="noStrike">
                <a:solidFill>
                  <a:srgbClr val="000000"/>
                </a:solidFill>
                <a:latin typeface="Helvetica Neue"/>
                <a:ea typeface="Helvetica Neue"/>
                <a:cs typeface="Helvetica Neue"/>
                <a:sym typeface="Helvetica Neue"/>
              </a:rPr>
              <a:t>Tablas Dimensionales</a:t>
            </a:r>
            <a:r>
              <a:rPr b="0" i="0" lang="es"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314" name="Google Shape;314;p45"/>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Tablas dimensionales: ejemplo</a:t>
            </a:r>
            <a:endParaRPr b="0" i="0" sz="2600" u="none" cap="none" strike="noStrike">
              <a:solidFill>
                <a:srgbClr val="000000"/>
              </a:solidFill>
              <a:latin typeface="Arial"/>
              <a:ea typeface="Arial"/>
              <a:cs typeface="Arial"/>
              <a:sym typeface="Arial"/>
            </a:endParaRPr>
          </a:p>
        </p:txBody>
      </p:sp>
      <p:pic>
        <p:nvPicPr>
          <p:cNvPr id="315" name="Google Shape;315;p45"/>
          <p:cNvPicPr preferRelativeResize="0"/>
          <p:nvPr/>
        </p:nvPicPr>
        <p:blipFill>
          <a:blip r:embed="rId4">
            <a:alphaModFix/>
          </a:blip>
          <a:stretch>
            <a:fillRect/>
          </a:stretch>
        </p:blipFill>
        <p:spPr>
          <a:xfrm>
            <a:off x="4931600" y="1105943"/>
            <a:ext cx="4060001" cy="30205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19" name="Shape 319"/>
        <p:cNvGrpSpPr/>
        <p:nvPr/>
      </p:nvGrpSpPr>
      <p:grpSpPr>
        <a:xfrm>
          <a:off x="0" y="0"/>
          <a:ext cx="0" cy="0"/>
          <a:chOff x="0" y="0"/>
          <a:chExt cx="0" cy="0"/>
        </a:xfrm>
      </p:grpSpPr>
      <p:sp>
        <p:nvSpPr>
          <p:cNvPr id="320" name="Google Shape;320;p4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¡VAMOS A PRACTICAR UN POCO!</a:t>
            </a:r>
            <a:endParaRPr b="0" i="1" sz="3600" u="none" cap="none" strike="noStrike">
              <a:solidFill>
                <a:srgbClr val="121212"/>
              </a:solidFill>
              <a:latin typeface="Anton"/>
              <a:ea typeface="Anton"/>
              <a:cs typeface="Anton"/>
              <a:sym typeface="Anton"/>
            </a:endParaRPr>
          </a:p>
        </p:txBody>
      </p:sp>
      <p:pic>
        <p:nvPicPr>
          <p:cNvPr id="321" name="Google Shape;321;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2" name="Google Shape;322;p46"/>
          <p:cNvPicPr preferRelativeResize="0"/>
          <p:nvPr/>
        </p:nvPicPr>
        <p:blipFill rotWithShape="1">
          <a:blip r:embed="rId4">
            <a:alphaModFix/>
          </a:blip>
          <a:srcRect b="0" l="0" r="0" t="0"/>
          <a:stretch/>
        </p:blipFill>
        <p:spPr>
          <a:xfrm>
            <a:off x="7540055" y="83434"/>
            <a:ext cx="1634174" cy="63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7"/>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 sz="3000" u="none" cap="none" strike="noStrike">
                <a:solidFill>
                  <a:srgbClr val="EEFF41"/>
                </a:solidFill>
                <a:latin typeface="Anton"/>
                <a:ea typeface="Anton"/>
                <a:cs typeface="Anton"/>
                <a:sym typeface="Anton"/>
              </a:rPr>
              <a:t>¡VAMOS A PRACTICAR UN POCO!</a:t>
            </a:r>
            <a:endParaRPr b="0" i="1" sz="3000" u="none" cap="none" strike="noStrike">
              <a:solidFill>
                <a:srgbClr val="EEFF41"/>
              </a:solidFill>
              <a:latin typeface="Anton"/>
              <a:ea typeface="Anton"/>
              <a:cs typeface="Anton"/>
              <a:sym typeface="Anton"/>
            </a:endParaRPr>
          </a:p>
          <a:p>
            <a:pPr indent="0" lvl="0" marL="0" marR="0" rtl="0" algn="ctr">
              <a:lnSpc>
                <a:spcPct val="100000"/>
              </a:lnSpc>
              <a:spcBef>
                <a:spcPts val="1000"/>
              </a:spcBef>
              <a:spcAft>
                <a:spcPts val="0"/>
              </a:spcAft>
              <a:buClr>
                <a:srgbClr val="000000"/>
              </a:buClr>
              <a:buSzPts val="2000"/>
              <a:buFont typeface="Arial"/>
              <a:buNone/>
            </a:pPr>
            <a:r>
              <a:rPr b="0" i="1" lang="es" sz="2000" u="none" cap="none" strike="noStrike">
                <a:solidFill>
                  <a:schemeClr val="lt1"/>
                </a:solidFill>
                <a:latin typeface="Helvetica Neue Light"/>
                <a:ea typeface="Helvetica Neue Light"/>
                <a:cs typeface="Helvetica Neue Light"/>
                <a:sym typeface="Helvetica Neue Light"/>
              </a:rPr>
              <a:t>Ejemplo en vivo de Tablas Dimensionales.</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328" name="Google Shape;328;p47"/>
          <p:cNvPicPr preferRelativeResize="0"/>
          <p:nvPr/>
        </p:nvPicPr>
        <p:blipFill rotWithShape="1">
          <a:blip r:embed="rId4">
            <a:alphaModFix/>
          </a:blip>
          <a:srcRect b="0" l="0" r="0" t="0"/>
          <a:stretch/>
        </p:blipFill>
        <p:spPr>
          <a:xfrm>
            <a:off x="3978738" y="36445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9"/>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CLAVES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42" name="Shape 342"/>
        <p:cNvGrpSpPr/>
        <p:nvPr/>
      </p:nvGrpSpPr>
      <p:grpSpPr>
        <a:xfrm>
          <a:off x="0" y="0"/>
          <a:ext cx="0" cy="0"/>
          <a:chOff x="0" y="0"/>
          <a:chExt cx="0" cy="0"/>
        </a:xfrm>
      </p:grpSpPr>
      <p:sp>
        <p:nvSpPr>
          <p:cNvPr id="343" name="Google Shape;343;p50"/>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IMPLEMENTACIÓN DE LAS DIFERENTES CLAVES E ÍNDICES</a:t>
            </a:r>
            <a:endParaRPr b="0" i="1" sz="3600" u="none" cap="none" strike="noStrike">
              <a:solidFill>
                <a:schemeClr val="dk1"/>
              </a:solidFill>
              <a:latin typeface="Anton"/>
              <a:ea typeface="Anton"/>
              <a:cs typeface="Anton"/>
              <a:sym typeface="Anton"/>
            </a:endParaRPr>
          </a:p>
        </p:txBody>
      </p:sp>
      <p:pic>
        <p:nvPicPr>
          <p:cNvPr id="344" name="Google Shape;344;p5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51"/>
          <p:cNvSpPr txBox="1"/>
          <p:nvPr/>
        </p:nvSpPr>
        <p:spPr>
          <a:xfrm>
            <a:off x="498100" y="1600325"/>
            <a:ext cx="8256300" cy="23130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En la </a:t>
            </a:r>
            <a:r>
              <a:rPr b="1" i="0" lang="es" sz="2400" u="none" cap="none" strike="noStrike">
                <a:solidFill>
                  <a:srgbClr val="000000"/>
                </a:solidFill>
                <a:latin typeface="Helvetica Neue"/>
                <a:ea typeface="Helvetica Neue"/>
                <a:cs typeface="Helvetica Neue"/>
                <a:sym typeface="Helvetica Neue"/>
              </a:rPr>
              <a:t>Clase 02</a:t>
            </a:r>
            <a:r>
              <a:rPr b="0" i="0" lang="es" sz="2400" u="none" cap="none" strike="noStrike">
                <a:solidFill>
                  <a:srgbClr val="000000"/>
                </a:solidFill>
                <a:latin typeface="Helvetica Neue Light"/>
                <a:ea typeface="Helvetica Neue Light"/>
                <a:cs typeface="Helvetica Neue Light"/>
                <a:sym typeface="Helvetica Neue Light"/>
              </a:rPr>
              <a:t> realizamos una aproximación teórica de la importancia de los índices y claves en las tablas de datos. Profundicemos ahora un poco más la funcionalidad que aportan.</a:t>
            </a:r>
            <a:endParaRPr b="0" i="0" sz="2400" u="none" cap="none" strike="noStrike">
              <a:solidFill>
                <a:srgbClr val="000000"/>
              </a:solidFill>
              <a:latin typeface="Helvetica Neue"/>
              <a:ea typeface="Helvetica Neue"/>
              <a:cs typeface="Helvetica Neue"/>
              <a:sym typeface="Helvetica Neue"/>
            </a:endParaRPr>
          </a:p>
        </p:txBody>
      </p:sp>
      <p:sp>
        <p:nvSpPr>
          <p:cNvPr id="351" name="Google Shape;351;p5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e índices</a:t>
            </a:r>
            <a:endParaRPr b="0" i="0" sz="2600" u="none" cap="none" strike="noStrike">
              <a:solidFill>
                <a:srgbClr val="000000"/>
              </a:solidFill>
              <a:latin typeface="Arial"/>
              <a:ea typeface="Arial"/>
              <a:cs typeface="Arial"/>
              <a:sym typeface="Arial"/>
            </a:endParaRPr>
          </a:p>
        </p:txBody>
      </p:sp>
      <p:pic>
        <p:nvPicPr>
          <p:cNvPr id="352" name="Google Shape;352;p51"/>
          <p:cNvPicPr preferRelativeResize="0"/>
          <p:nvPr/>
        </p:nvPicPr>
        <p:blipFill rotWithShape="1">
          <a:blip r:embed="rId4">
            <a:alphaModFix/>
          </a:blip>
          <a:srcRect b="0" l="0" r="0" t="0"/>
          <a:stretch/>
        </p:blipFill>
        <p:spPr>
          <a:xfrm>
            <a:off x="7446612" y="103813"/>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7" name="Shape 77"/>
        <p:cNvGrpSpPr/>
        <p:nvPr/>
      </p:nvGrpSpPr>
      <p:grpSpPr>
        <a:xfrm>
          <a:off x="0" y="0"/>
          <a:ext cx="0" cy="0"/>
          <a:chOff x="0" y="0"/>
          <a:chExt cx="0" cy="0"/>
        </a:xfrm>
      </p:grpSpPr>
      <p:sp>
        <p:nvSpPr>
          <p:cNvPr id="78" name="Google Shape;78;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9" name="Google Shape;79;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8" name="Google Shape;358;p52"/>
          <p:cNvSpPr txBox="1"/>
          <p:nvPr/>
        </p:nvSpPr>
        <p:spPr>
          <a:xfrm>
            <a:off x="2374675" y="1295525"/>
            <a:ext cx="63798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En el </a:t>
            </a:r>
            <a:r>
              <a:rPr b="1" i="0" lang="es" sz="2200" u="none" cap="none" strike="noStrike">
                <a:solidFill>
                  <a:srgbClr val="000000"/>
                </a:solidFill>
                <a:latin typeface="Helvetica Neue"/>
                <a:ea typeface="Helvetica Neue"/>
                <a:cs typeface="Helvetica Neue"/>
                <a:sym typeface="Helvetica Neue"/>
              </a:rPr>
              <a:t>ecosistema de la </a:t>
            </a:r>
            <a:r>
              <a:rPr b="1" lang="es" sz="2200">
                <a:latin typeface="Helvetica Neue"/>
                <a:ea typeface="Helvetica Neue"/>
                <a:cs typeface="Helvetica Neue"/>
                <a:sym typeface="Helvetica Neue"/>
              </a:rPr>
              <a:t>DB</a:t>
            </a:r>
            <a:r>
              <a:rPr b="0" i="0" lang="es" sz="2200" u="none" cap="none" strike="noStrike">
                <a:solidFill>
                  <a:srgbClr val="000000"/>
                </a:solidFill>
                <a:latin typeface="Helvetica Neue Light"/>
                <a:ea typeface="Helvetica Neue Light"/>
                <a:cs typeface="Helvetica Neue Light"/>
                <a:sym typeface="Helvetica Neue Light"/>
              </a:rPr>
              <a:t> los índices son fundamentales, tanto para la normalización de la información, como para su posterior búsqueda y relación entre tablas de almacenamiento.</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200" u="none" cap="none" strike="noStrike">
              <a:solidFill>
                <a:srgbClr val="000000"/>
              </a:solidFill>
              <a:latin typeface="Helvetica Neue Light"/>
              <a:ea typeface="Helvetica Neue Light"/>
              <a:cs typeface="Helvetica Neue Light"/>
              <a:sym typeface="Helvetica Neue Light"/>
            </a:endParaRPr>
          </a:p>
        </p:txBody>
      </p:sp>
      <p:sp>
        <p:nvSpPr>
          <p:cNvPr id="359" name="Google Shape;359;p52"/>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e índices</a:t>
            </a:r>
            <a:endParaRPr b="0" i="0" sz="2600" u="none" cap="none" strike="noStrike">
              <a:solidFill>
                <a:srgbClr val="000000"/>
              </a:solidFill>
              <a:latin typeface="Arial"/>
              <a:ea typeface="Arial"/>
              <a:cs typeface="Arial"/>
              <a:sym typeface="Arial"/>
            </a:endParaRPr>
          </a:p>
        </p:txBody>
      </p:sp>
      <p:pic>
        <p:nvPicPr>
          <p:cNvPr id="360" name="Google Shape;360;p52"/>
          <p:cNvPicPr preferRelativeResize="0"/>
          <p:nvPr/>
        </p:nvPicPr>
        <p:blipFill rotWithShape="1">
          <a:blip r:embed="rId4">
            <a:alphaModFix/>
          </a:blip>
          <a:srcRect b="0" l="0" r="0" t="0"/>
          <a:stretch/>
        </p:blipFill>
        <p:spPr>
          <a:xfrm>
            <a:off x="498100" y="1295525"/>
            <a:ext cx="1876575" cy="187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6" name="Google Shape;366;p53"/>
          <p:cNvSpPr txBox="1"/>
          <p:nvPr/>
        </p:nvSpPr>
        <p:spPr>
          <a:xfrm>
            <a:off x="2617450" y="1295525"/>
            <a:ext cx="61371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Se los considera como un grupo de datos que vinculan a una o varias columnas de diferentes tablas, creando entre </a:t>
            </a:r>
            <a:r>
              <a:rPr lang="es" sz="2400">
                <a:latin typeface="Helvetica Neue Light"/>
                <a:ea typeface="Helvetica Neue Light"/>
                <a:cs typeface="Helvetica Neue Light"/>
                <a:sym typeface="Helvetica Neue Light"/>
              </a:rPr>
              <a:t>ellas</a:t>
            </a:r>
            <a:r>
              <a:rPr b="0" i="0" lang="es" sz="2400" u="none" cap="none" strike="noStrike">
                <a:solidFill>
                  <a:srgbClr val="000000"/>
                </a:solidFill>
                <a:latin typeface="Helvetica Neue Light"/>
                <a:ea typeface="Helvetica Neue Light"/>
                <a:cs typeface="Helvetica Neue Light"/>
                <a:sym typeface="Helvetica Neue Light"/>
              </a:rPr>
              <a:t> una relación de contenido.</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367" name="Google Shape;367;p5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e índices</a:t>
            </a:r>
            <a:endParaRPr b="0" i="0" sz="2600" u="none" cap="none" strike="noStrike">
              <a:solidFill>
                <a:srgbClr val="000000"/>
              </a:solidFill>
              <a:latin typeface="Arial"/>
              <a:ea typeface="Arial"/>
              <a:cs typeface="Arial"/>
              <a:sym typeface="Arial"/>
            </a:endParaRPr>
          </a:p>
        </p:txBody>
      </p:sp>
      <p:pic>
        <p:nvPicPr>
          <p:cNvPr id="368" name="Google Shape;368;p53"/>
          <p:cNvPicPr preferRelativeResize="0"/>
          <p:nvPr/>
        </p:nvPicPr>
        <p:blipFill rotWithShape="1">
          <a:blip r:embed="rId4">
            <a:alphaModFix/>
          </a:blip>
          <a:srcRect b="0" l="0" r="0" t="0"/>
          <a:stretch/>
        </p:blipFill>
        <p:spPr>
          <a:xfrm>
            <a:off x="498100" y="1295525"/>
            <a:ext cx="1876575" cy="1876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4" name="Google Shape;374;p54"/>
          <p:cNvSpPr txBox="1"/>
          <p:nvPr/>
        </p:nvSpPr>
        <p:spPr>
          <a:xfrm>
            <a:off x="2527075" y="1219325"/>
            <a:ext cx="6379800" cy="33717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300" u="none" cap="none" strike="noStrike">
                <a:solidFill>
                  <a:srgbClr val="000000"/>
                </a:solidFill>
                <a:latin typeface="Helvetica Neue Light"/>
                <a:ea typeface="Helvetica Neue Light"/>
                <a:cs typeface="Helvetica Neue Light"/>
                <a:sym typeface="Helvetica Neue Light"/>
              </a:rPr>
              <a:t>Podemos destacar la importancia de </a:t>
            </a:r>
            <a:r>
              <a:rPr lang="es" sz="2300">
                <a:latin typeface="Helvetica Neue Light"/>
                <a:ea typeface="Helvetica Neue Light"/>
                <a:cs typeface="Helvetica Neue Light"/>
                <a:sym typeface="Helvetica Neue Light"/>
              </a:rPr>
              <a:t>los mismos </a:t>
            </a:r>
            <a:r>
              <a:rPr b="0" i="0" lang="es" sz="2300" u="none" cap="none" strike="noStrike">
                <a:solidFill>
                  <a:srgbClr val="000000"/>
                </a:solidFill>
                <a:latin typeface="Helvetica Neue Light"/>
                <a:ea typeface="Helvetica Neue Light"/>
                <a:cs typeface="Helvetica Neue Light"/>
                <a:sym typeface="Helvetica Neue Light"/>
              </a:rPr>
              <a:t>para acelerar las consultas de información (</a:t>
            </a:r>
            <a:r>
              <a:rPr lang="es" sz="2300">
                <a:latin typeface="Helvetica Neue Light"/>
                <a:ea typeface="Helvetica Neue Light"/>
                <a:cs typeface="Helvetica Neue Light"/>
                <a:sym typeface="Helvetica Neue Light"/>
              </a:rPr>
              <a:t>optimización</a:t>
            </a:r>
            <a:r>
              <a:rPr b="0" i="0" lang="es" sz="2300" u="none" cap="none" strike="noStrike">
                <a:solidFill>
                  <a:srgbClr val="000000"/>
                </a:solidFill>
                <a:latin typeface="Helvetica Neue Light"/>
                <a:ea typeface="Helvetica Neue Light"/>
                <a:cs typeface="Helvetica Neue Light"/>
                <a:sym typeface="Helvetica Neue Light"/>
              </a:rPr>
              <a:t> de consultas), algo que se vuelve mucho más efectivo cuando una tabla con datos crece considerablemente.</a:t>
            </a:r>
            <a:endParaRPr b="0" i="0" sz="23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300" u="none" cap="none" strike="noStrike">
              <a:solidFill>
                <a:srgbClr val="000000"/>
              </a:solidFill>
              <a:latin typeface="Helvetica Neue Light"/>
              <a:ea typeface="Helvetica Neue Light"/>
              <a:cs typeface="Helvetica Neue Light"/>
              <a:sym typeface="Helvetica Neue Light"/>
            </a:endParaRPr>
          </a:p>
        </p:txBody>
      </p:sp>
      <p:sp>
        <p:nvSpPr>
          <p:cNvPr id="375" name="Google Shape;375;p5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e índices: beneficio</a:t>
            </a:r>
            <a:endParaRPr b="0" i="0" sz="2600" u="none" cap="none" strike="noStrike">
              <a:solidFill>
                <a:srgbClr val="000000"/>
              </a:solidFill>
              <a:latin typeface="Arial"/>
              <a:ea typeface="Arial"/>
              <a:cs typeface="Arial"/>
              <a:sym typeface="Arial"/>
            </a:endParaRPr>
          </a:p>
        </p:txBody>
      </p:sp>
      <p:pic>
        <p:nvPicPr>
          <p:cNvPr id="376" name="Google Shape;376;p54"/>
          <p:cNvPicPr preferRelativeResize="0"/>
          <p:nvPr/>
        </p:nvPicPr>
        <p:blipFill rotWithShape="1">
          <a:blip r:embed="rId4">
            <a:alphaModFix/>
          </a:blip>
          <a:srcRect b="0" l="0" r="0" t="0"/>
          <a:stretch/>
        </p:blipFill>
        <p:spPr>
          <a:xfrm>
            <a:off x="393375" y="1219325"/>
            <a:ext cx="2069875" cy="206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0" name="Shape 380"/>
        <p:cNvGrpSpPr/>
        <p:nvPr/>
      </p:nvGrpSpPr>
      <p:grpSpPr>
        <a:xfrm>
          <a:off x="0" y="0"/>
          <a:ext cx="0" cy="0"/>
          <a:chOff x="0" y="0"/>
          <a:chExt cx="0" cy="0"/>
        </a:xfrm>
      </p:grpSpPr>
      <p:sp>
        <p:nvSpPr>
          <p:cNvPr id="381" name="Google Shape;381;p55"/>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ÍNDICES</a:t>
            </a:r>
            <a:endParaRPr b="0" i="1" sz="3600" u="none" cap="none" strike="noStrike">
              <a:solidFill>
                <a:schemeClr val="dk1"/>
              </a:solidFill>
              <a:latin typeface="Anton"/>
              <a:ea typeface="Anton"/>
              <a:cs typeface="Anton"/>
              <a:sym typeface="Anton"/>
            </a:endParaRPr>
          </a:p>
        </p:txBody>
      </p:sp>
      <p:pic>
        <p:nvPicPr>
          <p:cNvPr id="382" name="Google Shape;382;p5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56"/>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Índices</a:t>
            </a:r>
            <a:endParaRPr b="0" i="0" sz="2600" u="none" cap="none" strike="noStrike">
              <a:solidFill>
                <a:srgbClr val="000000"/>
              </a:solidFill>
              <a:latin typeface="Arial"/>
              <a:ea typeface="Arial"/>
              <a:cs typeface="Arial"/>
              <a:sym typeface="Arial"/>
            </a:endParaRPr>
          </a:p>
        </p:txBody>
      </p:sp>
      <p:pic>
        <p:nvPicPr>
          <p:cNvPr id="389" name="Google Shape;389;p56"/>
          <p:cNvPicPr preferRelativeResize="0"/>
          <p:nvPr/>
        </p:nvPicPr>
        <p:blipFill rotWithShape="1">
          <a:blip r:embed="rId4">
            <a:alphaModFix/>
          </a:blip>
          <a:srcRect b="0" l="0" r="0" t="0"/>
          <a:stretch/>
        </p:blipFill>
        <p:spPr>
          <a:xfrm>
            <a:off x="498100" y="1295525"/>
            <a:ext cx="1876575" cy="1876575"/>
          </a:xfrm>
          <a:prstGeom prst="rect">
            <a:avLst/>
          </a:prstGeom>
          <a:noFill/>
          <a:ln>
            <a:noFill/>
          </a:ln>
        </p:spPr>
      </p:pic>
      <p:sp>
        <p:nvSpPr>
          <p:cNvPr id="390" name="Google Shape;390;p56"/>
          <p:cNvSpPr txBox="1"/>
          <p:nvPr/>
        </p:nvSpPr>
        <p:spPr>
          <a:xfrm>
            <a:off x="2326600" y="990725"/>
            <a:ext cx="6351300" cy="36690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En el momento en el que definimos una tabla, es cuando el índice debe ser especificado correctamente. </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Si bien las tablas pueden modificarse, aplicar un índice desde el principio es la mejor opción para todo el </a:t>
            </a:r>
            <a:r>
              <a:rPr b="1" i="0" lang="es" sz="2100" u="none" cap="none" strike="noStrike">
                <a:solidFill>
                  <a:srgbClr val="000000"/>
                </a:solidFill>
                <a:latin typeface="Helvetica Neue"/>
                <a:ea typeface="Helvetica Neue"/>
                <a:cs typeface="Helvetica Neue"/>
                <a:sym typeface="Helvetica Neue"/>
              </a:rPr>
              <a:t>schema</a:t>
            </a:r>
            <a:r>
              <a:rPr b="0" i="0" lang="es" sz="2100" u="none" cap="none" strike="noStrike">
                <a:solidFill>
                  <a:srgbClr val="000000"/>
                </a:solidFill>
                <a:latin typeface="Helvetica Neue Light"/>
                <a:ea typeface="Helvetica Neue Light"/>
                <a:cs typeface="Helvetica Neue Light"/>
                <a:sym typeface="Helvetica Neue Light"/>
              </a:rPr>
              <a:t>.</a:t>
            </a:r>
            <a:endParaRPr b="0" i="0" sz="21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57"/>
          <p:cNvSpPr txBox="1"/>
          <p:nvPr/>
        </p:nvSpPr>
        <p:spPr>
          <a:xfrm>
            <a:off x="2163150" y="1066925"/>
            <a:ext cx="6514800" cy="26826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Podemos recurrir a la sentencia </a:t>
            </a:r>
            <a:r>
              <a:rPr b="1" i="0" lang="es" sz="2400" u="none" cap="none" strike="noStrike">
                <a:solidFill>
                  <a:srgbClr val="000000"/>
                </a:solidFill>
                <a:latin typeface="Consolas"/>
                <a:ea typeface="Consolas"/>
                <a:cs typeface="Consolas"/>
                <a:sym typeface="Consolas"/>
              </a:rPr>
              <a:t>DESCRIBE</a:t>
            </a:r>
            <a:r>
              <a:rPr b="0" i="0" lang="es" sz="2400" u="none" cap="none" strike="noStrike">
                <a:solidFill>
                  <a:srgbClr val="000000"/>
                </a:solidFill>
                <a:latin typeface="Helvetica Neue"/>
                <a:ea typeface="Helvetica Neue"/>
                <a:cs typeface="Helvetica Neue"/>
                <a:sym typeface="Helvetica Neue"/>
              </a:rPr>
              <a:t>, </a:t>
            </a:r>
            <a:r>
              <a:rPr b="0" i="0" lang="es" sz="2400" u="none" cap="none" strike="noStrike">
                <a:solidFill>
                  <a:srgbClr val="000000"/>
                </a:solidFill>
                <a:latin typeface="Helvetica Neue Light"/>
                <a:ea typeface="Helvetica Neue Light"/>
                <a:cs typeface="Helvetica Neue Light"/>
                <a:sym typeface="Helvetica Neue Light"/>
              </a:rPr>
              <a:t>además de </a:t>
            </a:r>
            <a:r>
              <a:rPr b="1" i="0" lang="es" sz="2400" u="none" cap="none" strike="noStrike">
                <a:solidFill>
                  <a:srgbClr val="000000"/>
                </a:solidFill>
                <a:latin typeface="Helvetica Neue"/>
                <a:ea typeface="Helvetica Neue"/>
                <a:cs typeface="Helvetica Neue"/>
                <a:sym typeface="Helvetica Neue"/>
              </a:rPr>
              <a:t>Table Inspector</a:t>
            </a:r>
            <a:r>
              <a:rPr b="0" i="0" lang="es" sz="2400" u="none" cap="none" strike="noStrike">
                <a:solidFill>
                  <a:srgbClr val="000000"/>
                </a:solidFill>
                <a:latin typeface="Helvetica Neue Light"/>
                <a:ea typeface="Helvetica Neue Light"/>
                <a:cs typeface="Helvetica Neue Light"/>
                <a:sym typeface="Helvetica Neue Light"/>
              </a:rPr>
              <a:t>, para acceder a la información de los índices de una tabla.</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400" u="none" cap="none" strike="noStrike">
              <a:solidFill>
                <a:srgbClr val="000000"/>
              </a:solidFill>
              <a:latin typeface="Helvetica Neue"/>
              <a:ea typeface="Helvetica Neue"/>
              <a:cs typeface="Helvetica Neue"/>
              <a:sym typeface="Helvetica Neue"/>
            </a:endParaRPr>
          </a:p>
        </p:txBody>
      </p:sp>
      <p:sp>
        <p:nvSpPr>
          <p:cNvPr id="397" name="Google Shape;397;p57"/>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Índices</a:t>
            </a:r>
            <a:endParaRPr b="0" i="0" sz="2600" u="none" cap="none" strike="noStrike">
              <a:solidFill>
                <a:srgbClr val="000000"/>
              </a:solidFill>
              <a:latin typeface="Arial"/>
              <a:ea typeface="Arial"/>
              <a:cs typeface="Arial"/>
              <a:sym typeface="Arial"/>
            </a:endParaRPr>
          </a:p>
        </p:txBody>
      </p:sp>
      <p:pic>
        <p:nvPicPr>
          <p:cNvPr id="398" name="Google Shape;398;p57"/>
          <p:cNvPicPr preferRelativeResize="0"/>
          <p:nvPr/>
        </p:nvPicPr>
        <p:blipFill rotWithShape="1">
          <a:blip r:embed="rId4">
            <a:alphaModFix/>
          </a:blip>
          <a:srcRect b="0" l="0" r="0" t="0"/>
          <a:stretch/>
        </p:blipFill>
        <p:spPr>
          <a:xfrm>
            <a:off x="393375" y="1295525"/>
            <a:ext cx="1539775" cy="1539775"/>
          </a:xfrm>
          <a:prstGeom prst="rect">
            <a:avLst/>
          </a:prstGeom>
          <a:noFill/>
          <a:ln>
            <a:noFill/>
          </a:ln>
        </p:spPr>
      </p:pic>
      <p:sp>
        <p:nvSpPr>
          <p:cNvPr id="399" name="Google Shape;399;p57"/>
          <p:cNvSpPr/>
          <p:nvPr/>
        </p:nvSpPr>
        <p:spPr>
          <a:xfrm>
            <a:off x="19225" y="3749475"/>
            <a:ext cx="9144000" cy="519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7"/>
          <p:cNvSpPr txBox="1"/>
          <p:nvPr/>
        </p:nvSpPr>
        <p:spPr>
          <a:xfrm>
            <a:off x="2032375" y="3755175"/>
            <a:ext cx="5117700" cy="477000"/>
          </a:xfrm>
          <a:prstGeom prst="rect">
            <a:avLst/>
          </a:prstGeom>
          <a:noFill/>
          <a:ln>
            <a:noFill/>
          </a:ln>
        </p:spPr>
        <p:txBody>
          <a:bodyPr anchorCtr="0" anchor="t" bIns="91425" lIns="91425" spcFirstLastPara="1" rIns="91425" wrap="square" tIns="91425">
            <a:spAutoFit/>
          </a:bodyPr>
          <a:lstStyle/>
          <a:p>
            <a:pPr indent="0" lvl="0" marL="0" marR="38100" rtl="0" algn="ctr">
              <a:lnSpc>
                <a:spcPct val="200000"/>
              </a:lnSpc>
              <a:spcBef>
                <a:spcPts val="0"/>
              </a:spcBef>
              <a:spcAft>
                <a:spcPts val="0"/>
              </a:spcAft>
              <a:buClr>
                <a:srgbClr val="000000"/>
              </a:buClr>
              <a:buSzPts val="1900"/>
              <a:buFont typeface="Arial"/>
              <a:buNone/>
            </a:pPr>
            <a:r>
              <a:rPr b="0" i="0" lang="es" sz="1900" u="none" cap="none" strike="noStrike">
                <a:solidFill>
                  <a:schemeClr val="accent1"/>
                </a:solidFill>
                <a:latin typeface="Consolas"/>
                <a:ea typeface="Consolas"/>
                <a:cs typeface="Consolas"/>
                <a:sym typeface="Consolas"/>
              </a:rPr>
              <a:t>describe</a:t>
            </a:r>
            <a:r>
              <a:rPr b="0" i="0" lang="es" sz="1900" u="none" cap="none" strike="noStrike">
                <a:solidFill>
                  <a:schemeClr val="lt1"/>
                </a:solidFill>
                <a:latin typeface="Consolas"/>
                <a:ea typeface="Consolas"/>
                <a:cs typeface="Consolas"/>
                <a:sym typeface="Consolas"/>
              </a:rPr>
              <a:t> nombre_de_tabla;</a:t>
            </a:r>
            <a:endParaRPr b="0" i="0" sz="1900" u="none" cap="none" strike="noStrike">
              <a:solidFill>
                <a:schemeClr val="lt1"/>
              </a:solidFill>
              <a:latin typeface="Consolas"/>
              <a:ea typeface="Consolas"/>
              <a:cs typeface="Consolas"/>
              <a:sym typeface="Consolas"/>
            </a:endParaRPr>
          </a:p>
        </p:txBody>
      </p:sp>
      <p:pic>
        <p:nvPicPr>
          <p:cNvPr id="401" name="Google Shape;401;p57"/>
          <p:cNvPicPr preferRelativeResize="0"/>
          <p:nvPr/>
        </p:nvPicPr>
        <p:blipFill rotWithShape="1">
          <a:blip r:embed="rId5">
            <a:alphaModFix/>
          </a:blip>
          <a:srcRect b="0" l="0" r="0" t="0"/>
          <a:stretch/>
        </p:blipFill>
        <p:spPr>
          <a:xfrm>
            <a:off x="6381512" y="3813600"/>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p:nvPr/>
        </p:nvSpPr>
        <p:spPr>
          <a:xfrm>
            <a:off x="-9650" y="2590350"/>
            <a:ext cx="9153600" cy="2553300"/>
          </a:xfrm>
          <a:prstGeom prst="rect">
            <a:avLst/>
          </a:prstGeom>
          <a:gradFill>
            <a:gsLst>
              <a:gs pos="0">
                <a:srgbClr val="8C8C8C"/>
              </a:gs>
              <a:gs pos="100000">
                <a:srgbClr val="40404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8" name="Google Shape;408;p58"/>
          <p:cNvSpPr txBox="1"/>
          <p:nvPr/>
        </p:nvSpPr>
        <p:spPr>
          <a:xfrm>
            <a:off x="393375" y="990825"/>
            <a:ext cx="8480700" cy="2211300"/>
          </a:xfrm>
          <a:prstGeom prst="rect">
            <a:avLst/>
          </a:prstGeom>
          <a:noFill/>
          <a:ln>
            <a:noFill/>
          </a:ln>
        </p:spPr>
        <p:txBody>
          <a:bodyPr anchorCtr="0" anchor="t" bIns="91425" lIns="91425" spcFirstLastPara="1" rIns="91425" wrap="square" tIns="91425">
            <a:noAutofit/>
          </a:bodyPr>
          <a:lstStyle/>
          <a:p>
            <a:pPr indent="0" lvl="0" marL="0" marR="38100" rtl="0" algn="just">
              <a:lnSpc>
                <a:spcPct val="20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Con </a:t>
            </a:r>
            <a:r>
              <a:rPr b="1" i="0" lang="es" sz="1900" u="none" cap="none" strike="noStrike">
                <a:solidFill>
                  <a:srgbClr val="000000"/>
                </a:solidFill>
                <a:latin typeface="Consolas"/>
                <a:ea typeface="Consolas"/>
                <a:cs typeface="Consolas"/>
                <a:sym typeface="Consolas"/>
              </a:rPr>
              <a:t>DESCRIBE</a:t>
            </a:r>
            <a:r>
              <a:rPr b="0" i="0" lang="es" sz="1900" u="none" cap="none" strike="noStrike">
                <a:solidFill>
                  <a:srgbClr val="000000"/>
                </a:solidFill>
                <a:latin typeface="Helvetica Neue Light"/>
                <a:ea typeface="Helvetica Neue Light"/>
                <a:cs typeface="Helvetica Neue Light"/>
                <a:sym typeface="Helvetica Neue Light"/>
              </a:rPr>
              <a:t> accedemos a la información propia de la construcción de dicha tabla, y veremos la columna </a:t>
            </a:r>
            <a:r>
              <a:rPr b="1" i="0" lang="es" sz="1900" u="none" cap="none" strike="noStrike">
                <a:solidFill>
                  <a:srgbClr val="000000"/>
                </a:solidFill>
                <a:latin typeface="Helvetica Neue"/>
                <a:ea typeface="Helvetica Neue"/>
                <a:cs typeface="Helvetica Neue"/>
                <a:sym typeface="Helvetica Neue"/>
              </a:rPr>
              <a:t>Key </a:t>
            </a:r>
            <a:r>
              <a:rPr b="0" i="0" lang="es" sz="1900" u="none" cap="none" strike="noStrike">
                <a:solidFill>
                  <a:srgbClr val="000000"/>
                </a:solidFill>
                <a:latin typeface="Helvetica Neue Light"/>
                <a:ea typeface="Helvetica Neue Light"/>
                <a:cs typeface="Helvetica Neue Light"/>
                <a:sym typeface="Helvetica Neue Light"/>
              </a:rPr>
              <a:t>con la información de los campos con índice, más la columna </a:t>
            </a:r>
            <a:r>
              <a:rPr b="1" i="0" lang="es" sz="1900" u="none" cap="none" strike="noStrike">
                <a:solidFill>
                  <a:srgbClr val="000000"/>
                </a:solidFill>
                <a:latin typeface="Helvetica Neue"/>
                <a:ea typeface="Helvetica Neue"/>
                <a:cs typeface="Helvetica Neue"/>
                <a:sym typeface="Helvetica Neue"/>
              </a:rPr>
              <a:t>Extra</a:t>
            </a:r>
            <a:r>
              <a:rPr b="0" i="0" lang="es" sz="1900" u="none" cap="none" strike="noStrike">
                <a:solidFill>
                  <a:srgbClr val="000000"/>
                </a:solidFill>
                <a:latin typeface="Helvetica Neue Light"/>
                <a:ea typeface="Helvetica Neue Light"/>
                <a:cs typeface="Helvetica Neue Light"/>
                <a:sym typeface="Helvetica Neue Light"/>
              </a:rPr>
              <a:t> con la información adicional de </a:t>
            </a:r>
            <a:r>
              <a:rPr lang="es" sz="1900">
                <a:latin typeface="Helvetica Neue Light"/>
                <a:ea typeface="Helvetica Neue Light"/>
                <a:cs typeface="Helvetica Neue Light"/>
                <a:sym typeface="Helvetica Neue Light"/>
              </a:rPr>
              <a:t>los mismos</a:t>
            </a:r>
            <a:r>
              <a:rPr b="0" i="0" lang="es"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409" name="Google Shape;409;p58"/>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Índices: describe &lt;tabla&gt;</a:t>
            </a:r>
            <a:endParaRPr b="0" i="0" sz="2600" u="none" cap="none" strike="noStrike">
              <a:solidFill>
                <a:srgbClr val="000000"/>
              </a:solidFill>
              <a:latin typeface="Arial"/>
              <a:ea typeface="Arial"/>
              <a:cs typeface="Arial"/>
              <a:sym typeface="Arial"/>
            </a:endParaRPr>
          </a:p>
        </p:txBody>
      </p:sp>
      <p:pic>
        <p:nvPicPr>
          <p:cNvPr id="410" name="Google Shape;410;p58"/>
          <p:cNvPicPr preferRelativeResize="0"/>
          <p:nvPr/>
        </p:nvPicPr>
        <p:blipFill>
          <a:blip r:embed="rId4">
            <a:alphaModFix/>
          </a:blip>
          <a:stretch>
            <a:fillRect/>
          </a:stretch>
        </p:blipFill>
        <p:spPr>
          <a:xfrm>
            <a:off x="2233500" y="2590348"/>
            <a:ext cx="4676998" cy="255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6" name="Google Shape;416;p59"/>
          <p:cNvSpPr txBox="1"/>
          <p:nvPr/>
        </p:nvSpPr>
        <p:spPr>
          <a:xfrm>
            <a:off x="1796300" y="990725"/>
            <a:ext cx="6881700" cy="3106200"/>
          </a:xfrm>
          <a:prstGeom prst="rect">
            <a:avLst/>
          </a:prstGeom>
          <a:noFill/>
          <a:ln>
            <a:noFill/>
          </a:ln>
        </p:spPr>
        <p:txBody>
          <a:bodyPr anchorCtr="0" anchor="t" bIns="91425" lIns="91425" spcFirstLastPara="1" rIns="91425" wrap="square" tIns="91425">
            <a:noAutofit/>
          </a:bodyPr>
          <a:lstStyle/>
          <a:p>
            <a:pPr indent="0" lvl="0" marL="0" marR="38100" rtl="0" algn="l">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La columna </a:t>
            </a:r>
            <a:r>
              <a:rPr b="1" i="0" lang="es" sz="2100" u="none" cap="none" strike="noStrike">
                <a:solidFill>
                  <a:srgbClr val="000000"/>
                </a:solidFill>
                <a:latin typeface="Helvetica Neue"/>
                <a:ea typeface="Helvetica Neue"/>
                <a:cs typeface="Helvetica Neue"/>
                <a:sym typeface="Helvetica Neue"/>
              </a:rPr>
              <a:t>Key </a:t>
            </a:r>
            <a:r>
              <a:rPr b="0" i="0" lang="es" sz="2100" u="none" cap="none" strike="noStrike">
                <a:solidFill>
                  <a:srgbClr val="000000"/>
                </a:solidFill>
                <a:latin typeface="Helvetica Neue Light"/>
                <a:ea typeface="Helvetica Neue Light"/>
                <a:cs typeface="Helvetica Neue Light"/>
                <a:sym typeface="Helvetica Neue Light"/>
              </a:rPr>
              <a:t>muestra si el campo está indexado, a través de los indicadores:</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200000"/>
              </a:lnSpc>
              <a:spcBef>
                <a:spcPts val="0"/>
              </a:spcBef>
              <a:spcAft>
                <a:spcPts val="0"/>
              </a:spcAft>
              <a:buClr>
                <a:srgbClr val="3CEFAB"/>
              </a:buClr>
              <a:buSzPts val="2100"/>
              <a:buFont typeface="Helvetica Neue"/>
              <a:buChar char="●"/>
            </a:pPr>
            <a:r>
              <a:rPr b="1" i="0" lang="es" sz="2100" u="none" cap="none" strike="noStrike">
                <a:solidFill>
                  <a:srgbClr val="000000"/>
                </a:solidFill>
                <a:latin typeface="Helvetica Neue"/>
                <a:ea typeface="Helvetica Neue"/>
                <a:cs typeface="Helvetica Neue"/>
                <a:sym typeface="Helvetica Neue"/>
              </a:rPr>
              <a:t>PRI</a:t>
            </a:r>
            <a:r>
              <a:rPr b="0" i="0" lang="es" sz="2100" u="none" cap="none" strike="noStrike">
                <a:solidFill>
                  <a:srgbClr val="000000"/>
                </a:solidFill>
                <a:latin typeface="Helvetica Neue Light"/>
                <a:ea typeface="Helvetica Neue Light"/>
                <a:cs typeface="Helvetica Neue Light"/>
                <a:sym typeface="Helvetica Neue Light"/>
              </a:rPr>
              <a:t>: indica que el campo es una clave primaria.</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200000"/>
              </a:lnSpc>
              <a:spcBef>
                <a:spcPts val="0"/>
              </a:spcBef>
              <a:spcAft>
                <a:spcPts val="0"/>
              </a:spcAft>
              <a:buClr>
                <a:srgbClr val="3CEFAB"/>
              </a:buClr>
              <a:buSzPts val="2100"/>
              <a:buFont typeface="Helvetica Neue"/>
              <a:buChar char="●"/>
            </a:pPr>
            <a:r>
              <a:rPr b="1" i="0" lang="es" sz="2100" u="none" cap="none" strike="noStrike">
                <a:solidFill>
                  <a:srgbClr val="000000"/>
                </a:solidFill>
                <a:latin typeface="Helvetica Neue"/>
                <a:ea typeface="Helvetica Neue"/>
                <a:cs typeface="Helvetica Neue"/>
                <a:sym typeface="Helvetica Neue"/>
              </a:rPr>
              <a:t>UNI</a:t>
            </a:r>
            <a:r>
              <a:rPr b="0" i="0" lang="es" sz="2100" u="none" cap="none" strike="noStrike">
                <a:solidFill>
                  <a:srgbClr val="000000"/>
                </a:solidFill>
                <a:latin typeface="Helvetica Neue Light"/>
                <a:ea typeface="Helvetica Neue Light"/>
                <a:cs typeface="Helvetica Neue Light"/>
                <a:sym typeface="Helvetica Neue Light"/>
              </a:rPr>
              <a:t>: indica que el campo es un índice UNIQUE.</a:t>
            </a:r>
            <a:endParaRPr b="0" i="0" sz="2100" u="none" cap="none" strike="noStrike">
              <a:solidFill>
                <a:srgbClr val="000000"/>
              </a:solidFill>
              <a:latin typeface="Helvetica Neue Light"/>
              <a:ea typeface="Helvetica Neue Light"/>
              <a:cs typeface="Helvetica Neue Light"/>
              <a:sym typeface="Helvetica Neue Light"/>
            </a:endParaRPr>
          </a:p>
          <a:p>
            <a:pPr indent="-361950" lvl="0" marL="457200" marR="38100" rtl="0" algn="l">
              <a:lnSpc>
                <a:spcPct val="200000"/>
              </a:lnSpc>
              <a:spcBef>
                <a:spcPts val="0"/>
              </a:spcBef>
              <a:spcAft>
                <a:spcPts val="0"/>
              </a:spcAft>
              <a:buClr>
                <a:srgbClr val="3CEFAB"/>
              </a:buClr>
              <a:buSzPts val="2100"/>
              <a:buFont typeface="Helvetica Neue"/>
              <a:buChar char="●"/>
            </a:pPr>
            <a:r>
              <a:rPr b="1" i="0" lang="es" sz="2100" u="none" cap="none" strike="noStrike">
                <a:solidFill>
                  <a:srgbClr val="000000"/>
                </a:solidFill>
                <a:latin typeface="Helvetica Neue"/>
                <a:ea typeface="Helvetica Neue"/>
                <a:cs typeface="Helvetica Neue"/>
                <a:sym typeface="Helvetica Neue"/>
              </a:rPr>
              <a:t>MUL</a:t>
            </a:r>
            <a:r>
              <a:rPr b="0" i="0" lang="es" sz="2100" u="none" cap="none" strike="noStrike">
                <a:solidFill>
                  <a:srgbClr val="000000"/>
                </a:solidFill>
                <a:latin typeface="Helvetica Neue Light"/>
                <a:ea typeface="Helvetica Neue Light"/>
                <a:cs typeface="Helvetica Neue Light"/>
                <a:sym typeface="Helvetica Neue Light"/>
              </a:rPr>
              <a:t>: indica si se permiten múltiples ocurrencias.</a:t>
            </a:r>
            <a:endParaRPr b="0" i="0" sz="2100" u="none" cap="none" strike="noStrike">
              <a:solidFill>
                <a:srgbClr val="000000"/>
              </a:solidFill>
              <a:latin typeface="Helvetica Neue"/>
              <a:ea typeface="Helvetica Neue"/>
              <a:cs typeface="Helvetica Neue"/>
              <a:sym typeface="Helvetica Neue"/>
            </a:endParaRPr>
          </a:p>
        </p:txBody>
      </p:sp>
      <p:sp>
        <p:nvSpPr>
          <p:cNvPr id="417" name="Google Shape;417;p59"/>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Índices</a:t>
            </a:r>
            <a:endParaRPr b="0" i="0" sz="2600" u="none" cap="none" strike="noStrike">
              <a:solidFill>
                <a:srgbClr val="000000"/>
              </a:solidFill>
              <a:latin typeface="Arial"/>
              <a:ea typeface="Arial"/>
              <a:cs typeface="Arial"/>
              <a:sym typeface="Arial"/>
            </a:endParaRPr>
          </a:p>
        </p:txBody>
      </p:sp>
      <p:pic>
        <p:nvPicPr>
          <p:cNvPr id="418" name="Google Shape;418;p59"/>
          <p:cNvPicPr preferRelativeResize="0"/>
          <p:nvPr/>
        </p:nvPicPr>
        <p:blipFill rotWithShape="1">
          <a:blip r:embed="rId4">
            <a:alphaModFix/>
          </a:blip>
          <a:srcRect b="0" l="0" r="0" t="0"/>
          <a:stretch/>
        </p:blipFill>
        <p:spPr>
          <a:xfrm>
            <a:off x="393375" y="1278400"/>
            <a:ext cx="1186525" cy="118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22" name="Shape 422"/>
        <p:cNvGrpSpPr/>
        <p:nvPr/>
      </p:nvGrpSpPr>
      <p:grpSpPr>
        <a:xfrm>
          <a:off x="0" y="0"/>
          <a:ext cx="0" cy="0"/>
          <a:chOff x="0" y="0"/>
          <a:chExt cx="0" cy="0"/>
        </a:xfrm>
      </p:grpSpPr>
      <p:sp>
        <p:nvSpPr>
          <p:cNvPr id="423" name="Google Shape;423;p60"/>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CLAVES PRIMARIAS</a:t>
            </a:r>
            <a:endParaRPr b="0" i="1" sz="3600" u="none" cap="none" strike="noStrike">
              <a:solidFill>
                <a:schemeClr val="dk1"/>
              </a:solidFill>
              <a:latin typeface="Anton"/>
              <a:ea typeface="Anton"/>
              <a:cs typeface="Anton"/>
              <a:sym typeface="Anton"/>
            </a:endParaRPr>
          </a:p>
        </p:txBody>
      </p:sp>
      <p:pic>
        <p:nvPicPr>
          <p:cNvPr id="424" name="Google Shape;424;p6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0" name="Google Shape;430;p61"/>
          <p:cNvSpPr txBox="1"/>
          <p:nvPr/>
        </p:nvSpPr>
        <p:spPr>
          <a:xfrm>
            <a:off x="2009250" y="1515300"/>
            <a:ext cx="6745200" cy="21129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Este tipo de clave fue creado para poder </a:t>
            </a:r>
            <a:r>
              <a:rPr b="1" i="0" lang="es" sz="2200" u="none" cap="none" strike="noStrike">
                <a:solidFill>
                  <a:srgbClr val="000000"/>
                </a:solidFill>
                <a:latin typeface="Helvetica Neue"/>
                <a:ea typeface="Helvetica Neue"/>
                <a:cs typeface="Helvetica Neue"/>
                <a:sym typeface="Helvetica Neue"/>
              </a:rPr>
              <a:t>establecer consultas realmente veloces</a:t>
            </a:r>
            <a:r>
              <a:rPr b="0" i="0" lang="es" sz="2200" u="none" cap="none" strike="noStrike">
                <a:solidFill>
                  <a:srgbClr val="000000"/>
                </a:solidFill>
                <a:latin typeface="Helvetica Neue Light"/>
                <a:ea typeface="Helvetica Neue Light"/>
                <a:cs typeface="Helvetica Neue Light"/>
                <a:sym typeface="Helvetica Neue Light"/>
              </a:rPr>
              <a:t> sobre los datos almacenados en una tabla.</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31" name="Google Shape;431;p6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Primarias: Primary Key</a:t>
            </a:r>
            <a:endParaRPr b="0" i="0" sz="2600" u="none" cap="none" strike="noStrike">
              <a:solidFill>
                <a:srgbClr val="000000"/>
              </a:solidFill>
              <a:latin typeface="Arial"/>
              <a:ea typeface="Arial"/>
              <a:cs typeface="Arial"/>
              <a:sym typeface="Arial"/>
            </a:endParaRPr>
          </a:p>
        </p:txBody>
      </p:sp>
      <p:pic>
        <p:nvPicPr>
          <p:cNvPr id="432" name="Google Shape;432;p61"/>
          <p:cNvPicPr preferRelativeResize="0"/>
          <p:nvPr/>
        </p:nvPicPr>
        <p:blipFill rotWithShape="1">
          <a:blip r:embed="rId4">
            <a:alphaModFix/>
          </a:blip>
          <a:srcRect b="0" l="0" r="0" t="0"/>
          <a:stretch/>
        </p:blipFill>
        <p:spPr>
          <a:xfrm>
            <a:off x="393375" y="1219325"/>
            <a:ext cx="1491825" cy="149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7"/>
          <p:cNvSpPr txBox="1"/>
          <p:nvPr>
            <p:ph type="ctrTitle"/>
          </p:nvPr>
        </p:nvSpPr>
        <p:spPr>
          <a:xfrm>
            <a:off x="176575" y="199288"/>
            <a:ext cx="7552800" cy="422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500"/>
              <a:buNone/>
            </a:pPr>
            <a:r>
              <a:rPr i="1" lang="es" sz="2000">
                <a:latin typeface="Anton"/>
                <a:ea typeface="Anton"/>
                <a:cs typeface="Anton"/>
                <a:sym typeface="Anton"/>
              </a:rPr>
              <a:t>MAPA DE CONCEPTOS CLASE 8</a:t>
            </a:r>
            <a:endParaRPr i="1" sz="2000">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 name="Google Shape;86;p17"/>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87" name="Google Shape;87;p17"/>
          <p:cNvSpPr/>
          <p:nvPr/>
        </p:nvSpPr>
        <p:spPr>
          <a:xfrm>
            <a:off x="3271488" y="356350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CLAVES</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8" name="Google Shape;88;p17"/>
          <p:cNvSpPr/>
          <p:nvPr/>
        </p:nvSpPr>
        <p:spPr>
          <a:xfrm>
            <a:off x="295984" y="26920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Light"/>
                <a:ea typeface="Helvetica Neue Light"/>
                <a:cs typeface="Helvetica Neue Light"/>
                <a:sym typeface="Helvetica Neue Light"/>
              </a:rPr>
              <a:t>TABLAS</a:t>
            </a:r>
            <a:endParaRPr b="0" i="0" sz="1100" u="none" cap="none" strike="noStrike">
              <a:solidFill>
                <a:srgbClr val="FFFFFF"/>
              </a:solidFill>
              <a:latin typeface="Helvetica Neue Light"/>
              <a:ea typeface="Helvetica Neue Light"/>
              <a:cs typeface="Helvetica Neue Light"/>
              <a:sym typeface="Helvetica Neue Light"/>
            </a:endParaRPr>
          </a:p>
        </p:txBody>
      </p:sp>
      <p:sp>
        <p:nvSpPr>
          <p:cNvPr id="89" name="Google Shape;89;p17"/>
          <p:cNvSpPr/>
          <p:nvPr/>
        </p:nvSpPr>
        <p:spPr>
          <a:xfrm>
            <a:off x="3271488" y="165375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TIPOS DE TABLAS</a:t>
            </a:r>
            <a:endParaRPr b="0" i="0" sz="1100" u="none" cap="none" strike="noStrike">
              <a:solidFill>
                <a:srgbClr val="222222"/>
              </a:solidFill>
              <a:latin typeface="Helvetica Neue Light"/>
              <a:ea typeface="Helvetica Neue Light"/>
              <a:cs typeface="Helvetica Neue Light"/>
              <a:sym typeface="Helvetica Neue Light"/>
            </a:endParaRPr>
          </a:p>
        </p:txBody>
      </p:sp>
      <p:cxnSp>
        <p:nvCxnSpPr>
          <p:cNvPr id="90" name="Google Shape;90;p17"/>
          <p:cNvCxnSpPr>
            <a:stCxn id="88" idx="3"/>
            <a:endCxn id="89" idx="1"/>
          </p:cNvCxnSpPr>
          <p:nvPr/>
        </p:nvCxnSpPr>
        <p:spPr>
          <a:xfrm flipH="1" rot="10800000">
            <a:off x="1748884" y="1954953"/>
            <a:ext cx="1522500" cy="1038300"/>
          </a:xfrm>
          <a:prstGeom prst="bentConnector3">
            <a:avLst>
              <a:gd fmla="val 50003" name="adj1"/>
            </a:avLst>
          </a:prstGeom>
          <a:noFill/>
          <a:ln cap="flat" cmpd="sng" w="9525">
            <a:solidFill>
              <a:srgbClr val="CCCCCC"/>
            </a:solidFill>
            <a:prstDash val="solid"/>
            <a:round/>
            <a:headEnd len="sm" w="sm" type="none"/>
            <a:tailEnd len="med" w="med" type="oval"/>
          </a:ln>
        </p:spPr>
      </p:cxnSp>
      <p:cxnSp>
        <p:nvCxnSpPr>
          <p:cNvPr id="91" name="Google Shape;91;p17"/>
          <p:cNvCxnSpPr>
            <a:stCxn id="88" idx="3"/>
            <a:endCxn id="87" idx="1"/>
          </p:cNvCxnSpPr>
          <p:nvPr/>
        </p:nvCxnSpPr>
        <p:spPr>
          <a:xfrm>
            <a:off x="1748884" y="2993253"/>
            <a:ext cx="1522500" cy="871500"/>
          </a:xfrm>
          <a:prstGeom prst="bentConnector3">
            <a:avLst>
              <a:gd fmla="val 50003" name="adj1"/>
            </a:avLst>
          </a:prstGeom>
          <a:noFill/>
          <a:ln cap="flat" cmpd="sng" w="9525">
            <a:solidFill>
              <a:srgbClr val="CCCCCC"/>
            </a:solidFill>
            <a:prstDash val="solid"/>
            <a:round/>
            <a:headEnd len="sm" w="sm" type="none"/>
            <a:tailEnd len="med" w="med" type="oval"/>
          </a:ln>
        </p:spPr>
      </p:cxnSp>
      <p:sp>
        <p:nvSpPr>
          <p:cNvPr id="92" name="Google Shape;92;p17"/>
          <p:cNvSpPr/>
          <p:nvPr/>
        </p:nvSpPr>
        <p:spPr>
          <a:xfrm>
            <a:off x="6855988" y="239070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DIMENSIONALES</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3" name="Google Shape;93;p17"/>
          <p:cNvSpPr/>
          <p:nvPr/>
        </p:nvSpPr>
        <p:spPr>
          <a:xfrm>
            <a:off x="6855988" y="312764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FORÁNEA E ÍNDICE</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4" name="Google Shape;94;p17"/>
          <p:cNvSpPr/>
          <p:nvPr/>
        </p:nvSpPr>
        <p:spPr>
          <a:xfrm>
            <a:off x="6855988" y="91681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DE HECHO</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5" name="Google Shape;95;p17"/>
          <p:cNvSpPr/>
          <p:nvPr/>
        </p:nvSpPr>
        <p:spPr>
          <a:xfrm>
            <a:off x="6855988" y="165374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TRANSACCIONALES</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96" name="Google Shape;96;p17"/>
          <p:cNvSpPr/>
          <p:nvPr/>
        </p:nvSpPr>
        <p:spPr>
          <a:xfrm>
            <a:off x="6855988" y="386459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222222"/>
                </a:solidFill>
                <a:latin typeface="Helvetica Neue Light"/>
                <a:ea typeface="Helvetica Neue Light"/>
                <a:cs typeface="Helvetica Neue Light"/>
                <a:sym typeface="Helvetica Neue Light"/>
              </a:rPr>
              <a:t>CANDIDATAS Y CONCATENADAS</a:t>
            </a:r>
            <a:endParaRPr b="0" i="0" sz="1100" u="none" cap="none" strike="noStrike">
              <a:solidFill>
                <a:srgbClr val="222222"/>
              </a:solidFill>
              <a:latin typeface="Helvetica Neue Light"/>
              <a:ea typeface="Helvetica Neue Light"/>
              <a:cs typeface="Helvetica Neue Light"/>
              <a:sym typeface="Helvetica Neue Light"/>
            </a:endParaRPr>
          </a:p>
        </p:txBody>
      </p:sp>
      <p:cxnSp>
        <p:nvCxnSpPr>
          <p:cNvPr id="97" name="Google Shape;97;p17"/>
          <p:cNvCxnSpPr>
            <a:stCxn id="89" idx="3"/>
            <a:endCxn id="94" idx="1"/>
          </p:cNvCxnSpPr>
          <p:nvPr/>
        </p:nvCxnSpPr>
        <p:spPr>
          <a:xfrm flipH="1" rot="10800000">
            <a:off x="4929288" y="1218150"/>
            <a:ext cx="1926600" cy="7368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98" name="Google Shape;98;p17"/>
          <p:cNvCxnSpPr>
            <a:stCxn id="87" idx="3"/>
            <a:endCxn id="96" idx="1"/>
          </p:cNvCxnSpPr>
          <p:nvPr/>
        </p:nvCxnSpPr>
        <p:spPr>
          <a:xfrm>
            <a:off x="4929288" y="3864708"/>
            <a:ext cx="1926600" cy="3012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99" name="Google Shape;99;p17"/>
          <p:cNvCxnSpPr>
            <a:stCxn id="89" idx="3"/>
            <a:endCxn id="95" idx="1"/>
          </p:cNvCxnSpPr>
          <p:nvPr/>
        </p:nvCxnSpPr>
        <p:spPr>
          <a:xfrm>
            <a:off x="4929288" y="1954950"/>
            <a:ext cx="1926600" cy="6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100" name="Google Shape;100;p17"/>
          <p:cNvCxnSpPr>
            <a:stCxn id="87" idx="3"/>
            <a:endCxn id="93" idx="1"/>
          </p:cNvCxnSpPr>
          <p:nvPr/>
        </p:nvCxnSpPr>
        <p:spPr>
          <a:xfrm flipH="1" rot="10800000">
            <a:off x="4929288" y="3428808"/>
            <a:ext cx="1926600" cy="4359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101" name="Google Shape;101;p17"/>
          <p:cNvCxnSpPr>
            <a:stCxn id="89" idx="3"/>
            <a:endCxn id="92" idx="1"/>
          </p:cNvCxnSpPr>
          <p:nvPr/>
        </p:nvCxnSpPr>
        <p:spPr>
          <a:xfrm>
            <a:off x="4929288" y="1954950"/>
            <a:ext cx="1926600" cy="737100"/>
          </a:xfrm>
          <a:prstGeom prst="bentConnector3">
            <a:avLst>
              <a:gd fmla="val 50003"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8" name="Google Shape;438;p62"/>
          <p:cNvSpPr txBox="1"/>
          <p:nvPr/>
        </p:nvSpPr>
        <p:spPr>
          <a:xfrm>
            <a:off x="2555125" y="1066925"/>
            <a:ext cx="61995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Otra característica de las claves primarias, es que </a:t>
            </a:r>
            <a:r>
              <a:rPr b="1" i="0" lang="es" sz="2200" u="none" cap="none" strike="noStrike">
                <a:solidFill>
                  <a:srgbClr val="000000"/>
                </a:solidFill>
                <a:latin typeface="Helvetica Neue"/>
                <a:ea typeface="Helvetica Neue"/>
                <a:cs typeface="Helvetica Neue"/>
                <a:sym typeface="Helvetica Neue"/>
              </a:rPr>
              <a:t>cada uno de los registros que se almacene en la tabla deberá ser único</a:t>
            </a:r>
            <a:r>
              <a:rPr b="0" i="0" lang="es" sz="2200" u="none" cap="none" strike="noStrike">
                <a:solidFill>
                  <a:srgbClr val="000000"/>
                </a:solidFill>
                <a:latin typeface="Helvetica Neue"/>
                <a:ea typeface="Helvetica Neue"/>
                <a:cs typeface="Helvetica Neue"/>
                <a:sym typeface="Helvetica Neue"/>
              </a:rPr>
              <a:t>. </a:t>
            </a:r>
            <a:endParaRPr b="0" i="0" sz="2200" u="none" cap="none" strike="noStrike">
              <a:solidFill>
                <a:srgbClr val="000000"/>
              </a:solidFill>
              <a:latin typeface="Helvetica Neue"/>
              <a:ea typeface="Helvetica Neue"/>
              <a:cs typeface="Helvetica Neue"/>
              <a:sym typeface="Helvetica Neue"/>
            </a:endParaRPr>
          </a:p>
          <a:p>
            <a:pPr indent="0" lvl="0" marL="0" marR="38100" rtl="0" algn="ctr">
              <a:lnSpc>
                <a:spcPct val="20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Por consiguiente, no podrá repetirse su valor en ningún otro registro que allí se guarde.</a:t>
            </a:r>
            <a:endParaRPr b="0" i="0" sz="2200" u="none" cap="none" strike="noStrike">
              <a:solidFill>
                <a:srgbClr val="000000"/>
              </a:solidFill>
              <a:latin typeface="Helvetica Neue Light"/>
              <a:ea typeface="Helvetica Neue Light"/>
              <a:cs typeface="Helvetica Neue Light"/>
              <a:sym typeface="Helvetica Neue Light"/>
            </a:endParaRPr>
          </a:p>
        </p:txBody>
      </p:sp>
      <p:sp>
        <p:nvSpPr>
          <p:cNvPr id="439" name="Google Shape;439;p62"/>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Único</a:t>
            </a:r>
            <a:endParaRPr b="0" i="0" sz="2600" u="none" cap="none" strike="noStrike">
              <a:solidFill>
                <a:srgbClr val="000000"/>
              </a:solidFill>
              <a:latin typeface="Arial"/>
              <a:ea typeface="Arial"/>
              <a:cs typeface="Arial"/>
              <a:sym typeface="Arial"/>
            </a:endParaRPr>
          </a:p>
        </p:txBody>
      </p:sp>
      <p:grpSp>
        <p:nvGrpSpPr>
          <p:cNvPr id="440" name="Google Shape;440;p62"/>
          <p:cNvGrpSpPr/>
          <p:nvPr/>
        </p:nvGrpSpPr>
        <p:grpSpPr>
          <a:xfrm>
            <a:off x="404724" y="1339700"/>
            <a:ext cx="2064601" cy="2728175"/>
            <a:chOff x="404724" y="1034900"/>
            <a:chExt cx="2064601" cy="2728175"/>
          </a:xfrm>
        </p:grpSpPr>
        <p:pic>
          <p:nvPicPr>
            <p:cNvPr id="441" name="Google Shape;441;p62"/>
            <p:cNvPicPr preferRelativeResize="0"/>
            <p:nvPr/>
          </p:nvPicPr>
          <p:blipFill rotWithShape="1">
            <a:blip r:embed="rId4">
              <a:alphaModFix/>
            </a:blip>
            <a:srcRect b="0" l="0" r="0" t="0"/>
            <a:stretch/>
          </p:blipFill>
          <p:spPr>
            <a:xfrm>
              <a:off x="404724" y="1034900"/>
              <a:ext cx="1086075" cy="1086075"/>
            </a:xfrm>
            <a:prstGeom prst="rect">
              <a:avLst/>
            </a:prstGeom>
            <a:noFill/>
            <a:ln>
              <a:noFill/>
            </a:ln>
          </p:spPr>
        </p:pic>
        <p:pic>
          <p:nvPicPr>
            <p:cNvPr id="442" name="Google Shape;442;p62"/>
            <p:cNvPicPr preferRelativeResize="0"/>
            <p:nvPr/>
          </p:nvPicPr>
          <p:blipFill rotWithShape="1">
            <a:blip r:embed="rId5">
              <a:alphaModFix/>
            </a:blip>
            <a:srcRect b="0" l="0" r="0" t="0"/>
            <a:stretch/>
          </p:blipFill>
          <p:spPr>
            <a:xfrm>
              <a:off x="424100" y="1219325"/>
              <a:ext cx="1248575" cy="1248575"/>
            </a:xfrm>
            <a:prstGeom prst="rect">
              <a:avLst/>
            </a:prstGeom>
            <a:noFill/>
            <a:ln>
              <a:noFill/>
            </a:ln>
          </p:spPr>
        </p:pic>
        <p:pic>
          <p:nvPicPr>
            <p:cNvPr id="443" name="Google Shape;443;p62"/>
            <p:cNvPicPr preferRelativeResize="0"/>
            <p:nvPr/>
          </p:nvPicPr>
          <p:blipFill rotWithShape="1">
            <a:blip r:embed="rId6">
              <a:alphaModFix/>
            </a:blip>
            <a:srcRect b="0" l="0" r="0" t="0"/>
            <a:stretch/>
          </p:blipFill>
          <p:spPr>
            <a:xfrm>
              <a:off x="547775" y="1456250"/>
              <a:ext cx="1322700" cy="1322700"/>
            </a:xfrm>
            <a:prstGeom prst="rect">
              <a:avLst/>
            </a:prstGeom>
            <a:noFill/>
            <a:ln>
              <a:noFill/>
            </a:ln>
          </p:spPr>
        </p:pic>
        <p:pic>
          <p:nvPicPr>
            <p:cNvPr id="444" name="Google Shape;444;p62"/>
            <p:cNvPicPr preferRelativeResize="0"/>
            <p:nvPr/>
          </p:nvPicPr>
          <p:blipFill rotWithShape="1">
            <a:blip r:embed="rId7">
              <a:alphaModFix/>
            </a:blip>
            <a:srcRect b="0" l="0" r="0" t="0"/>
            <a:stretch/>
          </p:blipFill>
          <p:spPr>
            <a:xfrm>
              <a:off x="570662" y="1669050"/>
              <a:ext cx="1581875" cy="1581875"/>
            </a:xfrm>
            <a:prstGeom prst="rect">
              <a:avLst/>
            </a:prstGeom>
            <a:noFill/>
            <a:ln>
              <a:noFill/>
            </a:ln>
          </p:spPr>
        </p:pic>
        <p:pic>
          <p:nvPicPr>
            <p:cNvPr id="445" name="Google Shape;445;p62"/>
            <p:cNvPicPr preferRelativeResize="0"/>
            <p:nvPr/>
          </p:nvPicPr>
          <p:blipFill rotWithShape="1">
            <a:blip r:embed="rId8">
              <a:alphaModFix/>
            </a:blip>
            <a:srcRect b="0" l="0" r="0" t="0"/>
            <a:stretch/>
          </p:blipFill>
          <p:spPr>
            <a:xfrm>
              <a:off x="640425" y="1934175"/>
              <a:ext cx="1828900" cy="182890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1" name="Google Shape;451;p63"/>
          <p:cNvSpPr txBox="1"/>
          <p:nvPr/>
        </p:nvSpPr>
        <p:spPr>
          <a:xfrm>
            <a:off x="3045450" y="1310171"/>
            <a:ext cx="57090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Para evitar la duplicidad de datos en estas columnas, debemos agregar la propiedad </a:t>
            </a:r>
            <a:r>
              <a:rPr b="1" i="0" lang="es" sz="1900" u="none" cap="none" strike="noStrike">
                <a:solidFill>
                  <a:srgbClr val="000000"/>
                </a:solidFill>
                <a:latin typeface="Helvetica Neue"/>
                <a:ea typeface="Helvetica Neue"/>
                <a:cs typeface="Helvetica Neue"/>
                <a:sym typeface="Helvetica Neue"/>
              </a:rPr>
              <a:t>AUTOINCREMENT</a:t>
            </a:r>
            <a:r>
              <a:rPr b="0" i="0" lang="es" sz="1900" u="none" cap="none" strike="noStrike">
                <a:solidFill>
                  <a:srgbClr val="000000"/>
                </a:solidFill>
                <a:latin typeface="Helvetica Neue Light"/>
                <a:ea typeface="Helvetica Neue Light"/>
                <a:cs typeface="Helvetica Neue Light"/>
                <a:sym typeface="Helvetica Neue Light"/>
              </a:rPr>
              <a:t> al definirlas.</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Nos evitará tener que implementar un proceso de validación previo por cada nuevo dato a agregar.</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452" name="Google Shape;452;p6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AUTOINCREMENT</a:t>
            </a:r>
            <a:endParaRPr b="0" i="0" sz="2600" u="none" cap="none" strike="noStrike">
              <a:solidFill>
                <a:srgbClr val="000000"/>
              </a:solidFill>
              <a:latin typeface="Arial"/>
              <a:ea typeface="Arial"/>
              <a:cs typeface="Arial"/>
              <a:sym typeface="Arial"/>
            </a:endParaRPr>
          </a:p>
        </p:txBody>
      </p:sp>
      <p:pic>
        <p:nvPicPr>
          <p:cNvPr id="453" name="Google Shape;453;p63"/>
          <p:cNvPicPr preferRelativeResize="0"/>
          <p:nvPr/>
        </p:nvPicPr>
        <p:blipFill rotWithShape="1">
          <a:blip r:embed="rId4">
            <a:alphaModFix/>
          </a:blip>
          <a:srcRect b="0" l="10702" r="12686" t="0"/>
          <a:stretch/>
        </p:blipFill>
        <p:spPr>
          <a:xfrm>
            <a:off x="393375" y="1490946"/>
            <a:ext cx="2550600" cy="24969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9" name="Google Shape;459;p64"/>
          <p:cNvSpPr txBox="1"/>
          <p:nvPr/>
        </p:nvSpPr>
        <p:spPr>
          <a:xfrm>
            <a:off x="2904675" y="1247250"/>
            <a:ext cx="5849700" cy="3106200"/>
          </a:xfrm>
          <a:prstGeom prst="rect">
            <a:avLst/>
          </a:prstGeom>
          <a:noFill/>
          <a:ln>
            <a:noFill/>
          </a:ln>
        </p:spPr>
        <p:txBody>
          <a:bodyPr anchorCtr="0" anchor="t" bIns="91425" lIns="90000"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Genera un número incremental consecutivo en el campo definido como</a:t>
            </a:r>
            <a:r>
              <a:rPr b="0" i="0" lang="es" sz="2200" u="none" cap="none" strike="noStrike">
                <a:solidFill>
                  <a:srgbClr val="000000"/>
                </a:solidFill>
                <a:latin typeface="Helvetica Neue"/>
                <a:ea typeface="Helvetica Neue"/>
                <a:cs typeface="Helvetica Neue"/>
                <a:sym typeface="Helvetica Neue"/>
              </a:rPr>
              <a:t> </a:t>
            </a:r>
            <a:r>
              <a:rPr b="1" i="0" lang="es" sz="2200" u="none" cap="none" strike="noStrike">
                <a:solidFill>
                  <a:srgbClr val="000000"/>
                </a:solidFill>
                <a:latin typeface="Helvetica Neue"/>
                <a:ea typeface="Helvetica Neue"/>
                <a:cs typeface="Helvetica Neue"/>
                <a:sym typeface="Helvetica Neue"/>
              </a:rPr>
              <a:t>Primary Key</a:t>
            </a:r>
            <a:r>
              <a:rPr b="0" i="0" lang="es" sz="2200" u="none" cap="none" strike="noStrike">
                <a:solidFill>
                  <a:srgbClr val="000000"/>
                </a:solidFill>
                <a:latin typeface="Helvetica Neue Light"/>
                <a:ea typeface="Helvetica Neue Light"/>
                <a:cs typeface="Helvetica Neue Light"/>
                <a:sym typeface="Helvetica Neue Light"/>
              </a:rPr>
              <a:t>. Inicia su numeración en </a:t>
            </a:r>
            <a:r>
              <a:rPr b="1" i="0" lang="es" sz="2200" u="none" cap="none" strike="noStrike">
                <a:solidFill>
                  <a:srgbClr val="000000"/>
                </a:solidFill>
                <a:latin typeface="Helvetica Neue"/>
                <a:ea typeface="Helvetica Neue"/>
                <a:cs typeface="Helvetica Neue"/>
                <a:sym typeface="Helvetica Neue"/>
              </a:rPr>
              <a:t>1</a:t>
            </a:r>
            <a:r>
              <a:rPr b="0" i="0" lang="es" sz="2200" u="none" cap="none" strike="noStrike">
                <a:solidFill>
                  <a:srgbClr val="000000"/>
                </a:solidFill>
                <a:latin typeface="Helvetica Neue Light"/>
                <a:ea typeface="Helvetica Neue Light"/>
                <a:cs typeface="Helvetica Neue Light"/>
                <a:sym typeface="Helvetica Neue Light"/>
              </a:rPr>
              <a:t>, y va de forma incremental por cada nuevo registro añadido.</a:t>
            </a:r>
            <a:endParaRPr b="0" i="0" sz="2200" u="none" cap="none" strike="noStrike">
              <a:solidFill>
                <a:srgbClr val="000000"/>
              </a:solidFill>
              <a:latin typeface="Helvetica Neue Light"/>
              <a:ea typeface="Helvetica Neue Light"/>
              <a:cs typeface="Helvetica Neue Light"/>
              <a:sym typeface="Helvetica Neue Light"/>
            </a:endParaRPr>
          </a:p>
        </p:txBody>
      </p:sp>
      <p:sp>
        <p:nvSpPr>
          <p:cNvPr id="460" name="Google Shape;460;p6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AUTOINCREMENT</a:t>
            </a:r>
            <a:endParaRPr b="0" i="0" sz="2600" u="none" cap="none" strike="noStrike">
              <a:solidFill>
                <a:srgbClr val="000000"/>
              </a:solidFill>
              <a:latin typeface="Arial"/>
              <a:ea typeface="Arial"/>
              <a:cs typeface="Arial"/>
              <a:sym typeface="Arial"/>
            </a:endParaRPr>
          </a:p>
        </p:txBody>
      </p:sp>
      <p:pic>
        <p:nvPicPr>
          <p:cNvPr id="461" name="Google Shape;461;p64"/>
          <p:cNvPicPr preferRelativeResize="0"/>
          <p:nvPr/>
        </p:nvPicPr>
        <p:blipFill rotWithShape="1">
          <a:blip r:embed="rId4">
            <a:alphaModFix/>
          </a:blip>
          <a:srcRect b="0" l="0" r="0" t="0"/>
          <a:stretch/>
        </p:blipFill>
        <p:spPr>
          <a:xfrm>
            <a:off x="393375" y="1447925"/>
            <a:ext cx="2235400" cy="2235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7" name="Google Shape;467;p65"/>
          <p:cNvSpPr txBox="1"/>
          <p:nvPr/>
        </p:nvSpPr>
        <p:spPr>
          <a:xfrm>
            <a:off x="393375" y="1066925"/>
            <a:ext cx="8455800" cy="16896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Aún cuando </a:t>
            </a:r>
            <a:r>
              <a:rPr lang="es" sz="2100">
                <a:latin typeface="Helvetica Neue Light"/>
                <a:ea typeface="Helvetica Neue Light"/>
                <a:cs typeface="Helvetica Neue Light"/>
                <a:sym typeface="Helvetica Neue Light"/>
              </a:rPr>
              <a:t>eliminamos</a:t>
            </a:r>
            <a:r>
              <a:rPr b="0" i="0" lang="es" sz="2100" u="none" cap="none" strike="noStrike">
                <a:solidFill>
                  <a:srgbClr val="000000"/>
                </a:solidFill>
                <a:latin typeface="Helvetica Neue Light"/>
                <a:ea typeface="Helvetica Neue Light"/>
                <a:cs typeface="Helvetica Neue Light"/>
                <a:sym typeface="Helvetica Neue Light"/>
              </a:rPr>
              <a:t> un registro de la tabla, al agregar el siguiente SQL respetará el número consecutivo que le correspondía, tal como si el anterior aún existiese.</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468" name="Google Shape;468;p65"/>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AUTOINCREMENT</a:t>
            </a:r>
            <a:endParaRPr b="0" i="0" sz="2600" u="none" cap="none" strike="noStrike">
              <a:solidFill>
                <a:srgbClr val="000000"/>
              </a:solidFill>
              <a:latin typeface="Arial"/>
              <a:ea typeface="Arial"/>
              <a:cs typeface="Arial"/>
              <a:sym typeface="Arial"/>
            </a:endParaRPr>
          </a:p>
        </p:txBody>
      </p:sp>
      <p:pic>
        <p:nvPicPr>
          <p:cNvPr id="469" name="Google Shape;469;p65"/>
          <p:cNvPicPr preferRelativeResize="0"/>
          <p:nvPr/>
        </p:nvPicPr>
        <p:blipFill>
          <a:blip r:embed="rId4">
            <a:alphaModFix/>
          </a:blip>
          <a:stretch>
            <a:fillRect/>
          </a:stretch>
        </p:blipFill>
        <p:spPr>
          <a:xfrm>
            <a:off x="2595550" y="3025775"/>
            <a:ext cx="3952875" cy="1866900"/>
          </a:xfrm>
          <a:prstGeom prst="rect">
            <a:avLst/>
          </a:prstGeom>
          <a:noFill/>
          <a:ln>
            <a:noFill/>
          </a:ln>
        </p:spPr>
      </p:pic>
      <p:cxnSp>
        <p:nvCxnSpPr>
          <p:cNvPr id="470" name="Google Shape;470;p65"/>
          <p:cNvCxnSpPr/>
          <p:nvPr/>
        </p:nvCxnSpPr>
        <p:spPr>
          <a:xfrm>
            <a:off x="2726675" y="3668606"/>
            <a:ext cx="38670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4" name="Shape 474"/>
        <p:cNvGrpSpPr/>
        <p:nvPr/>
      </p:nvGrpSpPr>
      <p:grpSpPr>
        <a:xfrm>
          <a:off x="0" y="0"/>
          <a:ext cx="0" cy="0"/>
          <a:chOff x="0" y="0"/>
          <a:chExt cx="0" cy="0"/>
        </a:xfrm>
      </p:grpSpPr>
      <p:sp>
        <p:nvSpPr>
          <p:cNvPr id="475" name="Google Shape;475;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VEAMOS UN EJEMPLO DE CÓDIGO</a:t>
            </a:r>
            <a:endParaRPr b="0" i="1" sz="3600" u="none" cap="none" strike="noStrike">
              <a:solidFill>
                <a:srgbClr val="121212"/>
              </a:solidFill>
              <a:latin typeface="Anton"/>
              <a:ea typeface="Anton"/>
              <a:cs typeface="Anton"/>
              <a:sym typeface="Anton"/>
            </a:endParaRPr>
          </a:p>
        </p:txBody>
      </p:sp>
      <p:pic>
        <p:nvPicPr>
          <p:cNvPr id="476" name="Google Shape;476;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p:nvPr/>
        </p:nvSpPr>
        <p:spPr>
          <a:xfrm>
            <a:off x="-9650" y="2776250"/>
            <a:ext cx="9153600" cy="2367300"/>
          </a:xfrm>
          <a:prstGeom prst="rect">
            <a:avLst/>
          </a:prstGeom>
          <a:gradFill>
            <a:gsLst>
              <a:gs pos="0">
                <a:srgbClr val="8C8C8C"/>
              </a:gs>
              <a:gs pos="100000">
                <a:srgbClr val="40404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2" name="Google Shape;482;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3" name="Google Shape;483;p67"/>
          <p:cNvSpPr txBox="1"/>
          <p:nvPr/>
        </p:nvSpPr>
        <p:spPr>
          <a:xfrm>
            <a:off x="393375" y="1137025"/>
            <a:ext cx="8361000" cy="19413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Editemos la tabla </a:t>
            </a:r>
            <a:r>
              <a:rPr b="1" lang="es" sz="1900">
                <a:latin typeface="Helvetica Neue"/>
                <a:ea typeface="Helvetica Neue"/>
                <a:cs typeface="Helvetica Neue"/>
                <a:sym typeface="Helvetica Neue"/>
              </a:rPr>
              <a:t>play</a:t>
            </a:r>
            <a:r>
              <a:rPr b="0" i="0" lang="es" sz="1900" u="none" cap="none" strike="noStrike">
                <a:solidFill>
                  <a:srgbClr val="000000"/>
                </a:solidFill>
                <a:latin typeface="Helvetica Neue Light"/>
                <a:ea typeface="Helvetica Neue Light"/>
                <a:cs typeface="Helvetica Neue Light"/>
                <a:sym typeface="Helvetica Neue Light"/>
              </a:rPr>
              <a:t> a través de </a:t>
            </a:r>
            <a:r>
              <a:rPr b="1" i="0" lang="es" sz="1900" u="none" cap="none" strike="noStrike">
                <a:solidFill>
                  <a:schemeClr val="accent5"/>
                </a:solidFill>
                <a:latin typeface="Helvetica Neue"/>
                <a:ea typeface="Helvetica Neue"/>
                <a:cs typeface="Helvetica Neue"/>
                <a:sym typeface="Helvetica Neue"/>
              </a:rPr>
              <a:t>Mysql Workbench</a:t>
            </a:r>
            <a:r>
              <a:rPr b="0" i="0" lang="es" sz="1900" u="none" cap="none" strike="noStrike">
                <a:solidFill>
                  <a:schemeClr val="accent5"/>
                </a:solidFill>
                <a:latin typeface="Helvetica Neue"/>
                <a:ea typeface="Helvetica Neue"/>
                <a:cs typeface="Helvetica Neue"/>
                <a:sym typeface="Helvetica Neue"/>
              </a:rPr>
              <a:t> &gt; </a:t>
            </a:r>
            <a:r>
              <a:rPr b="1" i="0" lang="es" sz="1900" u="none" cap="none" strike="noStrike">
                <a:solidFill>
                  <a:schemeClr val="accent5"/>
                </a:solidFill>
                <a:latin typeface="Helvetica Neue"/>
                <a:ea typeface="Helvetica Neue"/>
                <a:cs typeface="Helvetica Neue"/>
                <a:sym typeface="Helvetica Neue"/>
              </a:rPr>
              <a:t>Table Inspector</a:t>
            </a:r>
            <a:r>
              <a:rPr b="0" i="0" lang="es" sz="1900" u="none" cap="none" strike="noStrike">
                <a:solidFill>
                  <a:schemeClr val="accent5"/>
                </a:solidFill>
                <a:latin typeface="Helvetica Neue"/>
                <a:ea typeface="Helvetica Neue"/>
                <a:cs typeface="Helvetica Neue"/>
                <a:sym typeface="Helvetica Neue"/>
              </a:rPr>
              <a:t> &gt; pestaña </a:t>
            </a:r>
            <a:r>
              <a:rPr b="1" i="0" lang="es" sz="1900" u="none" cap="none" strike="noStrike">
                <a:solidFill>
                  <a:schemeClr val="accent5"/>
                </a:solidFill>
                <a:latin typeface="Helvetica Neue"/>
                <a:ea typeface="Helvetica Neue"/>
                <a:cs typeface="Helvetica Neue"/>
                <a:sym typeface="Helvetica Neue"/>
              </a:rPr>
              <a:t>DDL</a:t>
            </a:r>
            <a:r>
              <a:rPr b="0" i="0" lang="es" sz="1900" u="none" cap="none" strike="noStrike">
                <a:solidFill>
                  <a:srgbClr val="000000"/>
                </a:solidFill>
                <a:latin typeface="Helvetica Neue Light"/>
                <a:ea typeface="Helvetica Neue Light"/>
                <a:cs typeface="Helvetica Neue Light"/>
                <a:sym typeface="Helvetica Neue Light"/>
              </a:rPr>
              <a:t>. En el código SQL identificamos la columna</a:t>
            </a:r>
            <a:r>
              <a:rPr b="0" i="0" lang="es" sz="1900" u="none" cap="none" strike="noStrike">
                <a:solidFill>
                  <a:srgbClr val="000000"/>
                </a:solidFill>
                <a:latin typeface="Helvetica Neue"/>
                <a:ea typeface="Helvetica Neue"/>
                <a:cs typeface="Helvetica Neue"/>
                <a:sym typeface="Helvetica Neue"/>
              </a:rPr>
              <a:t> </a:t>
            </a:r>
            <a:r>
              <a:rPr b="1" i="0" lang="es" sz="1900" u="none" cap="none" strike="noStrike">
                <a:solidFill>
                  <a:srgbClr val="000000"/>
                </a:solidFill>
                <a:latin typeface="Helvetica Neue"/>
                <a:ea typeface="Helvetica Neue"/>
                <a:cs typeface="Helvetica Neue"/>
                <a:sym typeface="Helvetica Neue"/>
              </a:rPr>
              <a:t>id_video_game</a:t>
            </a:r>
            <a:r>
              <a:rPr i="0" lang="es" sz="1900" u="none" cap="none" strike="noStrike">
                <a:solidFill>
                  <a:srgbClr val="000000"/>
                </a:solidFill>
                <a:latin typeface="Helvetica Neue"/>
                <a:ea typeface="Helvetica Neue"/>
                <a:cs typeface="Helvetica Neue"/>
                <a:sym typeface="Helvetica Neue"/>
              </a:rPr>
              <a:t>,</a:t>
            </a:r>
            <a:r>
              <a:rPr b="1" i="0" lang="es" sz="1900" u="none" cap="none" strike="noStrike">
                <a:solidFill>
                  <a:srgbClr val="000000"/>
                </a:solidFill>
                <a:latin typeface="Helvetica Neue"/>
                <a:ea typeface="Helvetica Neue"/>
                <a:cs typeface="Helvetica Neue"/>
                <a:sym typeface="Helvetica Neue"/>
              </a:rPr>
              <a:t> </a:t>
            </a:r>
            <a:r>
              <a:rPr b="0" i="0" lang="es" sz="1900" u="none" cap="none" strike="noStrike">
                <a:solidFill>
                  <a:srgbClr val="000000"/>
                </a:solidFill>
                <a:latin typeface="Helvetica Neue Light"/>
                <a:ea typeface="Helvetica Neue Light"/>
                <a:cs typeface="Helvetica Neue Light"/>
                <a:sym typeface="Helvetica Neue Light"/>
              </a:rPr>
              <a:t>definida como </a:t>
            </a:r>
            <a:r>
              <a:rPr b="1" lang="es" sz="1900">
                <a:latin typeface="Helvetica Neue"/>
                <a:ea typeface="Helvetica Neue"/>
                <a:cs typeface="Helvetica Neue"/>
                <a:sym typeface="Helvetica Neue"/>
              </a:rPr>
              <a:t>Primary Key</a:t>
            </a:r>
            <a:endParaRPr b="0" i="0" sz="1900" u="none" cap="none" strike="noStrike">
              <a:solidFill>
                <a:srgbClr val="000000"/>
              </a:solidFill>
              <a:latin typeface="Helvetica Neue"/>
              <a:ea typeface="Helvetica Neue"/>
              <a:cs typeface="Helvetica Neue"/>
              <a:sym typeface="Helvetica Neue"/>
            </a:endParaRPr>
          </a:p>
        </p:txBody>
      </p:sp>
      <p:sp>
        <p:nvSpPr>
          <p:cNvPr id="484" name="Google Shape;484;p67"/>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ejemplo</a:t>
            </a:r>
            <a:endParaRPr b="0" i="0" sz="2600" u="none" cap="none" strike="noStrike">
              <a:solidFill>
                <a:srgbClr val="000000"/>
              </a:solidFill>
              <a:latin typeface="Arial"/>
              <a:ea typeface="Arial"/>
              <a:cs typeface="Arial"/>
              <a:sym typeface="Arial"/>
            </a:endParaRPr>
          </a:p>
        </p:txBody>
      </p:sp>
      <p:pic>
        <p:nvPicPr>
          <p:cNvPr id="485" name="Google Shape;485;p67"/>
          <p:cNvPicPr preferRelativeResize="0"/>
          <p:nvPr/>
        </p:nvPicPr>
        <p:blipFill>
          <a:blip r:embed="rId4">
            <a:alphaModFix/>
          </a:blip>
          <a:stretch>
            <a:fillRect/>
          </a:stretch>
        </p:blipFill>
        <p:spPr>
          <a:xfrm>
            <a:off x="470975" y="2801050"/>
            <a:ext cx="8250225" cy="2324100"/>
          </a:xfrm>
          <a:prstGeom prst="rect">
            <a:avLst/>
          </a:prstGeom>
          <a:noFill/>
          <a:ln>
            <a:noFill/>
          </a:ln>
        </p:spPr>
      </p:pic>
      <p:sp>
        <p:nvSpPr>
          <p:cNvPr id="486" name="Google Shape;486;p67"/>
          <p:cNvSpPr/>
          <p:nvPr/>
        </p:nvSpPr>
        <p:spPr>
          <a:xfrm>
            <a:off x="1382554" y="4127831"/>
            <a:ext cx="4578900" cy="22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68"/>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ejemplo</a:t>
            </a:r>
            <a:endParaRPr b="0" i="0" sz="2600" u="none" cap="none" strike="noStrike">
              <a:solidFill>
                <a:srgbClr val="000000"/>
              </a:solidFill>
              <a:latin typeface="Arial"/>
              <a:ea typeface="Arial"/>
              <a:cs typeface="Arial"/>
              <a:sym typeface="Arial"/>
            </a:endParaRPr>
          </a:p>
        </p:txBody>
      </p:sp>
      <p:sp>
        <p:nvSpPr>
          <p:cNvPr id="493" name="Google Shape;493;p68"/>
          <p:cNvSpPr txBox="1"/>
          <p:nvPr/>
        </p:nvSpPr>
        <p:spPr>
          <a:xfrm>
            <a:off x="623625" y="1066925"/>
            <a:ext cx="4539300" cy="2955300"/>
          </a:xfrm>
          <a:prstGeom prst="rect">
            <a:avLst/>
          </a:prstGeom>
          <a:noFill/>
          <a:ln>
            <a:noFill/>
          </a:ln>
        </p:spPr>
        <p:txBody>
          <a:bodyPr anchorCtr="0" anchor="t" bIns="91425" lIns="91425" spcFirstLastPara="1" rIns="91425" wrap="square" tIns="91425">
            <a:spAutoFit/>
          </a:bodyPr>
          <a:lstStyle/>
          <a:p>
            <a:pPr indent="0" lvl="0" marL="0" marR="38100" rtl="0" algn="ctr">
              <a:lnSpc>
                <a:spcPct val="20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Listemos los datos de la tabla </a:t>
            </a:r>
            <a:r>
              <a:rPr b="1" i="0" lang="es" sz="2000" u="none" cap="none" strike="noStrike">
                <a:solidFill>
                  <a:schemeClr val="dk1"/>
                </a:solidFill>
                <a:latin typeface="Helvetica Neue"/>
                <a:ea typeface="Helvetica Neue"/>
                <a:cs typeface="Helvetica Neue"/>
                <a:sym typeface="Helvetica Neue"/>
              </a:rPr>
              <a:t>class</a:t>
            </a:r>
            <a:r>
              <a:rPr i="0" lang="es" sz="2000" u="none" cap="none" strike="noStrike">
                <a:solidFill>
                  <a:schemeClr val="dk1"/>
                </a:solidFill>
                <a:latin typeface="Helvetica Neue Light"/>
                <a:ea typeface="Helvetica Neue Light"/>
                <a:cs typeface="Helvetica Neue Light"/>
                <a:sym typeface="Helvetica Neue Light"/>
              </a:rPr>
              <a:t>,</a:t>
            </a:r>
            <a:r>
              <a:rPr lang="es" sz="2000">
                <a:solidFill>
                  <a:schemeClr val="dk1"/>
                </a:solidFill>
                <a:latin typeface="Helvetica Neue Light"/>
                <a:ea typeface="Helvetica Neue Light"/>
                <a:cs typeface="Helvetica Neue Light"/>
                <a:sym typeface="Helvetica Neue Light"/>
              </a:rPr>
              <a:t> y luego intentemos agregar un nuevo registro con el identificador de </a:t>
            </a:r>
            <a:r>
              <a:rPr b="1" lang="es" sz="2000">
                <a:solidFill>
                  <a:schemeClr val="dk1"/>
                </a:solidFill>
                <a:latin typeface="Helvetica Neue"/>
                <a:ea typeface="Helvetica Neue"/>
                <a:cs typeface="Helvetica Neue"/>
                <a:sym typeface="Helvetica Neue"/>
              </a:rPr>
              <a:t>class </a:t>
            </a:r>
            <a:r>
              <a:rPr lang="es" sz="2000">
                <a:solidFill>
                  <a:schemeClr val="dk1"/>
                </a:solidFill>
                <a:latin typeface="Helvetica Neue Light"/>
                <a:ea typeface="Helvetica Neue Light"/>
                <a:cs typeface="Helvetica Neue Light"/>
                <a:sym typeface="Helvetica Neue Light"/>
              </a:rPr>
              <a:t>igual a 1.</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494" name="Google Shape;494;p68"/>
          <p:cNvPicPr preferRelativeResize="0"/>
          <p:nvPr/>
        </p:nvPicPr>
        <p:blipFill>
          <a:blip r:embed="rId4">
            <a:alphaModFix/>
          </a:blip>
          <a:stretch>
            <a:fillRect/>
          </a:stretch>
        </p:blipFill>
        <p:spPr>
          <a:xfrm>
            <a:off x="5110000" y="955882"/>
            <a:ext cx="4034000" cy="31304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0" name="Google Shape;500;p69"/>
          <p:cNvSpPr txBox="1"/>
          <p:nvPr/>
        </p:nvSpPr>
        <p:spPr>
          <a:xfrm>
            <a:off x="393375" y="356825"/>
            <a:ext cx="33615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Primary Key: ejemplo</a:t>
            </a:r>
            <a:endParaRPr b="0" i="0" sz="2600" u="none" cap="none" strike="noStrike">
              <a:solidFill>
                <a:srgbClr val="000000"/>
              </a:solidFill>
              <a:latin typeface="Arial"/>
              <a:ea typeface="Arial"/>
              <a:cs typeface="Arial"/>
              <a:sym typeface="Arial"/>
            </a:endParaRPr>
          </a:p>
        </p:txBody>
      </p:sp>
      <p:sp>
        <p:nvSpPr>
          <p:cNvPr id="501" name="Google Shape;501;p69"/>
          <p:cNvSpPr txBox="1"/>
          <p:nvPr/>
        </p:nvSpPr>
        <p:spPr>
          <a:xfrm>
            <a:off x="391500" y="911425"/>
            <a:ext cx="8361000" cy="1539300"/>
          </a:xfrm>
          <a:prstGeom prst="rect">
            <a:avLst/>
          </a:prstGeom>
          <a:noFill/>
          <a:ln>
            <a:noFill/>
          </a:ln>
        </p:spPr>
        <p:txBody>
          <a:bodyPr anchorCtr="0" anchor="t" bIns="91425" lIns="91425" spcFirstLastPara="1" rIns="91425" wrap="square" tIns="91425">
            <a:spAutoFit/>
          </a:bodyPr>
          <a:lstStyle/>
          <a:p>
            <a:pPr indent="0" lvl="0" marL="0" marR="38100" rtl="0" algn="ctr">
              <a:lnSpc>
                <a:spcPct val="150000"/>
              </a:lnSpc>
              <a:spcBef>
                <a:spcPts val="0"/>
              </a:spcBef>
              <a:spcAft>
                <a:spcPts val="0"/>
              </a:spcAft>
              <a:buClr>
                <a:srgbClr val="000000"/>
              </a:buClr>
              <a:buSzPts val="2200"/>
              <a:buFont typeface="Arial"/>
              <a:buNone/>
            </a:pPr>
            <a:r>
              <a:rPr b="0" i="0" lang="es" sz="2200" u="none" cap="none" strike="noStrike">
                <a:solidFill>
                  <a:schemeClr val="dk1"/>
                </a:solidFill>
                <a:latin typeface="Helvetica Neue Light"/>
                <a:ea typeface="Helvetica Neue Light"/>
                <a:cs typeface="Helvetica Neue Light"/>
                <a:sym typeface="Helvetica Neue Light"/>
              </a:rPr>
              <a:t>Nos toparemos con un </a:t>
            </a:r>
            <a:r>
              <a:rPr b="0" i="0" lang="es" sz="2200" u="none" cap="none" strike="noStrike">
                <a:solidFill>
                  <a:schemeClr val="lt1"/>
                </a:solidFill>
                <a:highlight>
                  <a:srgbClr val="FF0000"/>
                </a:highlight>
                <a:latin typeface="Helvetica Neue Light"/>
                <a:ea typeface="Helvetica Neue Light"/>
                <a:cs typeface="Helvetica Neue Light"/>
                <a:sym typeface="Helvetica Neue Light"/>
              </a:rPr>
              <a:t>error</a:t>
            </a:r>
            <a:r>
              <a:rPr b="0" i="0" lang="es" sz="2200" u="none" cap="none" strike="noStrike">
                <a:solidFill>
                  <a:schemeClr val="dk1"/>
                </a:solidFill>
                <a:latin typeface="Helvetica Neue Light"/>
                <a:ea typeface="Helvetica Neue Light"/>
                <a:cs typeface="Helvetica Neue Light"/>
                <a:sym typeface="Helvetica Neue Light"/>
              </a:rPr>
              <a:t>, dado que la clave primaria está definida como única, y por ello no puede repetirse algún número en ningún otro registro que se quiera agregar.</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502" name="Google Shape;502;p69"/>
          <p:cNvPicPr preferRelativeResize="0"/>
          <p:nvPr/>
        </p:nvPicPr>
        <p:blipFill>
          <a:blip r:embed="rId4">
            <a:alphaModFix/>
          </a:blip>
          <a:stretch>
            <a:fillRect/>
          </a:stretch>
        </p:blipFill>
        <p:spPr>
          <a:xfrm>
            <a:off x="152400" y="3068025"/>
            <a:ext cx="8839200" cy="891212"/>
          </a:xfrm>
          <a:prstGeom prst="rect">
            <a:avLst/>
          </a:prstGeom>
          <a:noFill/>
          <a:ln>
            <a:noFill/>
          </a:ln>
        </p:spPr>
      </p:pic>
      <p:sp>
        <p:nvSpPr>
          <p:cNvPr id="503" name="Google Shape;503;p69"/>
          <p:cNvSpPr/>
          <p:nvPr/>
        </p:nvSpPr>
        <p:spPr>
          <a:xfrm>
            <a:off x="4337900" y="3277549"/>
            <a:ext cx="2987100" cy="63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07" name="Shape 507"/>
        <p:cNvGrpSpPr/>
        <p:nvPr/>
      </p:nvGrpSpPr>
      <p:grpSpPr>
        <a:xfrm>
          <a:off x="0" y="0"/>
          <a:ext cx="0" cy="0"/>
          <a:chOff x="0" y="0"/>
          <a:chExt cx="0" cy="0"/>
        </a:xfrm>
      </p:grpSpPr>
      <p:sp>
        <p:nvSpPr>
          <p:cNvPr id="508" name="Google Shape;508;p70"/>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CLAVES FORÁNEAS</a:t>
            </a:r>
            <a:endParaRPr b="0" i="1" sz="3600" u="none" cap="none" strike="noStrike">
              <a:solidFill>
                <a:schemeClr val="dk1"/>
              </a:solidFill>
              <a:latin typeface="Anton"/>
              <a:ea typeface="Anton"/>
              <a:cs typeface="Anton"/>
              <a:sym typeface="Anton"/>
            </a:endParaRPr>
          </a:p>
        </p:txBody>
      </p:sp>
      <p:pic>
        <p:nvPicPr>
          <p:cNvPr id="509" name="Google Shape;509;p7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5" name="Google Shape;515;p71"/>
          <p:cNvSpPr txBox="1"/>
          <p:nvPr/>
        </p:nvSpPr>
        <p:spPr>
          <a:xfrm>
            <a:off x="1862475" y="1295525"/>
            <a:ext cx="68919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200" u="none" cap="none" strike="noStrike">
                <a:solidFill>
                  <a:srgbClr val="000000"/>
                </a:solidFill>
                <a:latin typeface="Helvetica Neue Light"/>
                <a:ea typeface="Helvetica Neue Light"/>
                <a:cs typeface="Helvetica Neue Light"/>
                <a:sym typeface="Helvetica Neue Light"/>
              </a:rPr>
              <a:t>La clave foránea establece una </a:t>
            </a:r>
            <a:r>
              <a:rPr b="1" i="0" lang="es" sz="2200" u="none" cap="none" strike="noStrike">
                <a:solidFill>
                  <a:srgbClr val="000000"/>
                </a:solidFill>
                <a:latin typeface="Helvetica Neue"/>
                <a:ea typeface="Helvetica Neue"/>
                <a:cs typeface="Helvetica Neue"/>
                <a:sym typeface="Helvetica Neue"/>
              </a:rPr>
              <a:t>limitación referencial entre dos tablas</a:t>
            </a:r>
            <a:r>
              <a:rPr b="0" i="0" lang="es" sz="2200" u="none" cap="none" strike="noStrike">
                <a:solidFill>
                  <a:srgbClr val="000000"/>
                </a:solidFill>
                <a:latin typeface="Helvetica Neue Light"/>
                <a:ea typeface="Helvetica Neue Light"/>
                <a:cs typeface="Helvetica Neue Light"/>
                <a:sym typeface="Helvetica Neue Light"/>
              </a:rPr>
              <a:t>, identificando un campo en una tabla que se referencia con el campo de otra.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2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chemeClr val="dk1"/>
              </a:buClr>
              <a:buSzPts val="1100"/>
              <a:buFont typeface="Arial"/>
              <a:buNone/>
            </a:pPr>
            <a:r>
              <a:rPr b="0" i="0" lang="es" sz="2200" u="none" cap="none" strike="noStrike">
                <a:solidFill>
                  <a:schemeClr val="dk1"/>
                </a:solidFill>
                <a:latin typeface="Helvetica Neue Light"/>
                <a:ea typeface="Helvetica Neue Light"/>
                <a:cs typeface="Helvetica Neue Light"/>
                <a:sym typeface="Helvetica Neue Light"/>
              </a:rPr>
              <a:t>Una oficia como </a:t>
            </a:r>
            <a:r>
              <a:rPr b="1" i="0" lang="es" sz="2200" u="none" cap="none" strike="noStrike">
                <a:solidFill>
                  <a:schemeClr val="dk1"/>
                </a:solidFill>
                <a:latin typeface="Helvetica Neue"/>
                <a:ea typeface="Helvetica Neue"/>
                <a:cs typeface="Helvetica Neue"/>
                <a:sym typeface="Helvetica Neue"/>
              </a:rPr>
              <a:t>tabla Padre</a:t>
            </a:r>
            <a:r>
              <a:rPr b="0" i="0" lang="es" sz="2200" u="none" cap="none" strike="noStrike">
                <a:solidFill>
                  <a:schemeClr val="dk1"/>
                </a:solidFill>
                <a:latin typeface="Helvetica Neue Light"/>
                <a:ea typeface="Helvetica Neue Light"/>
                <a:cs typeface="Helvetica Neue Light"/>
                <a:sym typeface="Helvetica Neue Light"/>
              </a:rPr>
              <a:t> (</a:t>
            </a:r>
            <a:r>
              <a:rPr b="0" i="1" lang="es" sz="2200" u="none" cap="none" strike="noStrike">
                <a:solidFill>
                  <a:schemeClr val="dk1"/>
                </a:solidFill>
                <a:latin typeface="Helvetica Neue Light"/>
                <a:ea typeface="Helvetica Neue Light"/>
                <a:cs typeface="Helvetica Neue Light"/>
                <a:sym typeface="Helvetica Neue Light"/>
              </a:rPr>
              <a:t>o referenciada</a:t>
            </a:r>
            <a:r>
              <a:rPr b="0" i="0" lang="es" sz="2200" u="none" cap="none" strike="noStrike">
                <a:solidFill>
                  <a:schemeClr val="dk1"/>
                </a:solidFill>
                <a:latin typeface="Helvetica Neue Light"/>
                <a:ea typeface="Helvetica Neue Light"/>
                <a:cs typeface="Helvetica Neue Light"/>
                <a:sym typeface="Helvetica Neue Light"/>
              </a:rPr>
              <a:t>), mientras que la otra será la </a:t>
            </a:r>
            <a:r>
              <a:rPr b="1" i="0" lang="es" sz="2200" u="none" cap="none" strike="noStrike">
                <a:solidFill>
                  <a:schemeClr val="dk1"/>
                </a:solidFill>
                <a:latin typeface="Helvetica Neue"/>
                <a:ea typeface="Helvetica Neue"/>
                <a:cs typeface="Helvetica Neue"/>
                <a:sym typeface="Helvetica Neue"/>
              </a:rPr>
              <a:t>tabla Hija</a:t>
            </a:r>
            <a:r>
              <a:rPr b="0" i="0" lang="es" sz="2200" u="none" cap="none" strike="noStrike">
                <a:solidFill>
                  <a:schemeClr val="dk1"/>
                </a:solidFill>
                <a:latin typeface="Helvetica Neue Light"/>
                <a:ea typeface="Helvetica Neue Light"/>
                <a:cs typeface="Helvetica Neue Light"/>
                <a:sym typeface="Helvetica Neue Light"/>
              </a:rPr>
              <a:t> (</a:t>
            </a:r>
            <a:r>
              <a:rPr b="0" i="1" lang="es" sz="2200" u="none" cap="none" strike="noStrike">
                <a:solidFill>
                  <a:schemeClr val="dk1"/>
                </a:solidFill>
                <a:latin typeface="Helvetica Neue Light"/>
                <a:ea typeface="Helvetica Neue Light"/>
                <a:cs typeface="Helvetica Neue Light"/>
                <a:sym typeface="Helvetica Neue Light"/>
              </a:rPr>
              <a:t>o referendo</a:t>
            </a:r>
            <a:r>
              <a:rPr b="0" i="0" lang="es" sz="2200" u="none" cap="none" strike="noStrike">
                <a:solidFill>
                  <a:schemeClr val="dk1"/>
                </a:solidFill>
                <a:latin typeface="Helvetica Neue Light"/>
                <a:ea typeface="Helvetica Neue Light"/>
                <a:cs typeface="Helvetica Neue Light"/>
                <a:sym typeface="Helvetica Neue Light"/>
              </a:rPr>
              <a:t>).</a:t>
            </a:r>
            <a:endParaRPr b="0" i="0" sz="2200" u="none" cap="none" strike="noStrike">
              <a:solidFill>
                <a:srgbClr val="000000"/>
              </a:solidFill>
              <a:latin typeface="Helvetica Neue Light"/>
              <a:ea typeface="Helvetica Neue Light"/>
              <a:cs typeface="Helvetica Neue Light"/>
              <a:sym typeface="Helvetica Neue Light"/>
            </a:endParaRPr>
          </a:p>
        </p:txBody>
      </p:sp>
      <p:sp>
        <p:nvSpPr>
          <p:cNvPr id="516" name="Google Shape;516;p7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foráneas: Foreign Key</a:t>
            </a:r>
            <a:endParaRPr b="0" i="0" sz="2600" u="none" cap="none" strike="noStrike">
              <a:solidFill>
                <a:srgbClr val="000000"/>
              </a:solidFill>
              <a:latin typeface="Arial"/>
              <a:ea typeface="Arial"/>
              <a:cs typeface="Arial"/>
              <a:sym typeface="Arial"/>
            </a:endParaRPr>
          </a:p>
        </p:txBody>
      </p:sp>
      <p:pic>
        <p:nvPicPr>
          <p:cNvPr id="517" name="Google Shape;517;p71"/>
          <p:cNvPicPr preferRelativeResize="0"/>
          <p:nvPr/>
        </p:nvPicPr>
        <p:blipFill rotWithShape="1">
          <a:blip r:embed="rId4">
            <a:alphaModFix/>
          </a:blip>
          <a:srcRect b="0" l="0" r="0" t="0"/>
          <a:stretch/>
        </p:blipFill>
        <p:spPr>
          <a:xfrm flipH="1">
            <a:off x="393375" y="1837200"/>
            <a:ext cx="1469100" cy="146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7" name="Google Shape;107;p18"/>
          <p:cNvSpPr txBox="1"/>
          <p:nvPr/>
        </p:nvSpPr>
        <p:spPr>
          <a:xfrm>
            <a:off x="369600" y="988454"/>
            <a:ext cx="4922100" cy="3204000"/>
          </a:xfrm>
          <a:prstGeom prst="rect">
            <a:avLst/>
          </a:prstGeom>
          <a:noFill/>
          <a:ln>
            <a:noFill/>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rgbClr val="000000"/>
              </a:buClr>
              <a:buSzPts val="1100"/>
              <a:buFont typeface="Arial"/>
              <a:buNone/>
            </a:pPr>
            <a:r>
              <a:rPr b="0" i="0" lang="es" sz="2100" u="none" cap="none" strike="noStrike">
                <a:solidFill>
                  <a:srgbClr val="1E1E1E"/>
                </a:solidFill>
                <a:latin typeface="Helvetica Neue Light"/>
                <a:ea typeface="Helvetica Neue Light"/>
                <a:cs typeface="Helvetica Neue Light"/>
                <a:sym typeface="Helvetica Neue Light"/>
              </a:rPr>
              <a:t>Realicemos un </a:t>
            </a:r>
            <a:r>
              <a:rPr b="1" i="0" lang="es" sz="2100" u="none" cap="none" strike="noStrike">
                <a:solidFill>
                  <a:srgbClr val="1E1E1E"/>
                </a:solidFill>
                <a:latin typeface="Helvetica Neue"/>
                <a:ea typeface="Helvetica Neue"/>
                <a:cs typeface="Helvetica Neue"/>
                <a:sym typeface="Helvetica Neue"/>
              </a:rPr>
              <a:t>repaso general</a:t>
            </a:r>
            <a:r>
              <a:rPr b="0" i="0" lang="es" sz="2100" u="none" cap="none" strike="noStrike">
                <a:solidFill>
                  <a:srgbClr val="1E1E1E"/>
                </a:solidFill>
                <a:latin typeface="Helvetica Neue Light"/>
                <a:ea typeface="Helvetica Neue Light"/>
                <a:cs typeface="Helvetica Neue Light"/>
                <a:sym typeface="Helvetica Neue Light"/>
              </a:rPr>
              <a:t> por los diferentes tipos de tabla que conforman una </a:t>
            </a:r>
            <a:r>
              <a:rPr lang="es" sz="2100">
                <a:solidFill>
                  <a:srgbClr val="1E1E1E"/>
                </a:solidFill>
                <a:latin typeface="Helvetica Neue Light"/>
                <a:ea typeface="Helvetica Neue Light"/>
                <a:cs typeface="Helvetica Neue Light"/>
                <a:sym typeface="Helvetica Neue Light"/>
              </a:rPr>
              <a:t>DB.</a:t>
            </a:r>
            <a:endParaRPr b="0" i="0" sz="2100" u="none" cap="none" strike="noStrike">
              <a:solidFill>
                <a:srgbClr val="1E1E1E"/>
              </a:solidFill>
              <a:latin typeface="Helvetica Neue Light"/>
              <a:ea typeface="Helvetica Neue Light"/>
              <a:cs typeface="Helvetica Neue Light"/>
              <a:sym typeface="Helvetica Neue Light"/>
            </a:endParaRPr>
          </a:p>
          <a:p>
            <a:pPr indent="0" lvl="0" marL="0" marR="38100" rtl="0" algn="ctr">
              <a:lnSpc>
                <a:spcPct val="128571"/>
              </a:lnSpc>
              <a:spcBef>
                <a:spcPts val="1000"/>
              </a:spcBef>
              <a:spcAft>
                <a:spcPts val="0"/>
              </a:spcAft>
              <a:buClr>
                <a:srgbClr val="000000"/>
              </a:buClr>
              <a:buSzPts val="1100"/>
              <a:buFont typeface="Arial"/>
              <a:buNone/>
            </a:pPr>
            <a:r>
              <a:rPr b="1" i="0" lang="es" sz="2100" u="none" cap="none" strike="noStrike">
                <a:solidFill>
                  <a:srgbClr val="1E1E1E"/>
                </a:solidFill>
                <a:latin typeface="Helvetica Neue"/>
                <a:ea typeface="Helvetica Neue"/>
                <a:cs typeface="Helvetica Neue"/>
                <a:sym typeface="Helvetica Neue"/>
              </a:rPr>
              <a:t>+</a:t>
            </a:r>
            <a:endParaRPr b="1" i="0" sz="2100" u="none" cap="none" strike="noStrike">
              <a:solidFill>
                <a:srgbClr val="1E1E1E"/>
              </a:solidFill>
              <a:latin typeface="Helvetica Neue"/>
              <a:ea typeface="Helvetica Neue"/>
              <a:cs typeface="Helvetica Neue"/>
              <a:sym typeface="Helvetica Neue"/>
            </a:endParaRPr>
          </a:p>
          <a:p>
            <a:pPr indent="0" lvl="0" marL="0" marR="38100" rtl="0" algn="l">
              <a:lnSpc>
                <a:spcPct val="128571"/>
              </a:lnSpc>
              <a:spcBef>
                <a:spcPts val="1000"/>
              </a:spcBef>
              <a:spcAft>
                <a:spcPts val="1000"/>
              </a:spcAft>
              <a:buClr>
                <a:srgbClr val="000000"/>
              </a:buClr>
              <a:buSzPts val="1100"/>
              <a:buFont typeface="Arial"/>
              <a:buNone/>
            </a:pPr>
            <a:r>
              <a:rPr b="0" i="0" lang="es" sz="2100" u="none" cap="none" strike="noStrike">
                <a:solidFill>
                  <a:srgbClr val="1E1E1E"/>
                </a:solidFill>
                <a:latin typeface="Helvetica Neue Light"/>
                <a:ea typeface="Helvetica Neue Light"/>
                <a:cs typeface="Helvetica Neue Light"/>
                <a:sym typeface="Helvetica Neue Light"/>
              </a:rPr>
              <a:t>También veremos las </a:t>
            </a:r>
            <a:r>
              <a:rPr b="1" i="0" lang="es" sz="2100" u="none" cap="none" strike="noStrike">
                <a:solidFill>
                  <a:srgbClr val="1E1E1E"/>
                </a:solidFill>
                <a:latin typeface="Helvetica Neue"/>
                <a:ea typeface="Helvetica Neue"/>
                <a:cs typeface="Helvetica Neue"/>
                <a:sym typeface="Helvetica Neue"/>
              </a:rPr>
              <a:t>claves</a:t>
            </a:r>
            <a:r>
              <a:rPr b="0" i="0" lang="es" sz="2100" u="none" cap="none" strike="noStrike">
                <a:solidFill>
                  <a:srgbClr val="1E1E1E"/>
                </a:solidFill>
                <a:latin typeface="Helvetica Neue Light"/>
                <a:ea typeface="Helvetica Neue Light"/>
                <a:cs typeface="Helvetica Neue Light"/>
                <a:sym typeface="Helvetica Neue Light"/>
              </a:rPr>
              <a:t>, su concepto, tipos e implementación de cada una de ellas.</a:t>
            </a:r>
            <a:endParaRPr b="0" i="0" sz="2100" u="none" cap="none" strike="noStrike">
              <a:solidFill>
                <a:srgbClr val="1E1E1E"/>
              </a:solidFill>
              <a:latin typeface="Helvetica Neue Light"/>
              <a:ea typeface="Helvetica Neue Light"/>
              <a:cs typeface="Helvetica Neue Light"/>
              <a:sym typeface="Helvetica Neue Light"/>
            </a:endParaRPr>
          </a:p>
        </p:txBody>
      </p:sp>
      <p:pic>
        <p:nvPicPr>
          <p:cNvPr id="108" name="Google Shape;108;p18"/>
          <p:cNvPicPr preferRelativeResize="0"/>
          <p:nvPr/>
        </p:nvPicPr>
        <p:blipFill rotWithShape="1">
          <a:blip r:embed="rId4">
            <a:alphaModFix/>
          </a:blip>
          <a:srcRect b="0" l="0" r="0" t="0"/>
          <a:stretch/>
        </p:blipFill>
        <p:spPr>
          <a:xfrm>
            <a:off x="5550450" y="969750"/>
            <a:ext cx="3204000" cy="3204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3" name="Google Shape;523;p72"/>
          <p:cNvSpPr txBox="1"/>
          <p:nvPr/>
        </p:nvSpPr>
        <p:spPr>
          <a:xfrm>
            <a:off x="1862475" y="1066925"/>
            <a:ext cx="6891900" cy="3592800"/>
          </a:xfrm>
          <a:prstGeom prst="rect">
            <a:avLst/>
          </a:prstGeom>
          <a:noFill/>
          <a:ln>
            <a:noFill/>
          </a:ln>
        </p:spPr>
        <p:txBody>
          <a:bodyPr anchorCtr="0" anchor="ctr"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El campo de la tabla Padre siempre es la </a:t>
            </a:r>
            <a:r>
              <a:rPr b="1" i="0" lang="es" sz="2100" u="none" cap="none" strike="noStrike">
                <a:solidFill>
                  <a:srgbClr val="000000"/>
                </a:solidFill>
                <a:latin typeface="Helvetica Neue"/>
                <a:ea typeface="Helvetica Neue"/>
                <a:cs typeface="Helvetica Neue"/>
                <a:sym typeface="Helvetica Neue"/>
              </a:rPr>
              <a:t>Clave Primaria</a:t>
            </a:r>
            <a:r>
              <a:rPr i="0" lang="es" sz="2100" u="none" cap="none" strike="noStrike">
                <a:solidFill>
                  <a:srgbClr val="000000"/>
                </a:solidFill>
                <a:latin typeface="Helvetica Neue"/>
                <a:ea typeface="Helvetica Neue"/>
                <a:cs typeface="Helvetica Neue"/>
                <a:sym typeface="Helvetica Neue"/>
              </a:rPr>
              <a:t>,</a:t>
            </a:r>
            <a:r>
              <a:rPr b="0" i="0" lang="es" sz="2100" u="none" cap="none" strike="noStrike">
                <a:solidFill>
                  <a:srgbClr val="000000"/>
                </a:solidFill>
                <a:latin typeface="Helvetica Neue"/>
                <a:ea typeface="Helvetica Neue"/>
                <a:cs typeface="Helvetica Neue"/>
                <a:sym typeface="Helvetica Neue"/>
              </a:rPr>
              <a:t> </a:t>
            </a:r>
            <a:r>
              <a:rPr b="0" i="0" lang="es" sz="2100" u="none" cap="none" strike="noStrike">
                <a:solidFill>
                  <a:srgbClr val="000000"/>
                </a:solidFill>
                <a:latin typeface="Helvetica Neue Light"/>
                <a:ea typeface="Helvetica Neue Light"/>
                <a:cs typeface="Helvetica Neue Light"/>
                <a:sym typeface="Helvetica Neue Light"/>
              </a:rPr>
              <a:t>y los registros de la tabla Hija no pueden tener valores que no existan en la tabla Padre.</a:t>
            </a:r>
            <a:br>
              <a:rPr b="0" i="0" lang="es" sz="2100" u="none" cap="none" strike="noStrike">
                <a:solidFill>
                  <a:srgbClr val="000000"/>
                </a:solidFill>
                <a:latin typeface="Helvetica Neue Light"/>
                <a:ea typeface="Helvetica Neue Light"/>
                <a:cs typeface="Helvetica Neue Light"/>
                <a:sym typeface="Helvetica Neue Light"/>
              </a:rPr>
            </a:b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Esto ocurre porque las referencias se crean para relacionar información, siendo ésta una </a:t>
            </a:r>
            <a:r>
              <a:rPr b="1" i="0" lang="es" sz="2100" u="none" cap="none" strike="noStrike">
                <a:solidFill>
                  <a:srgbClr val="000000"/>
                </a:solidFill>
                <a:latin typeface="Helvetica Neue"/>
                <a:ea typeface="Helvetica Neue"/>
                <a:cs typeface="Helvetica Neue"/>
                <a:sym typeface="Helvetica Neue"/>
              </a:rPr>
              <a:t>parte esencial de la Normalización de Base de Datos</a:t>
            </a:r>
            <a:r>
              <a:rPr b="0" i="0" lang="es" sz="2100" u="none" cap="none" strike="noStrike">
                <a:solidFill>
                  <a:srgbClr val="000000"/>
                </a:solidFill>
                <a:latin typeface="Helvetica Neue"/>
                <a:ea typeface="Helvetica Neue"/>
                <a:cs typeface="Helvetica Neue"/>
                <a:sym typeface="Helvetica Neue"/>
              </a:rPr>
              <a:t>.</a:t>
            </a:r>
            <a:endParaRPr b="0" i="0" sz="2100" u="none" cap="none" strike="noStrike">
              <a:solidFill>
                <a:srgbClr val="000000"/>
              </a:solidFill>
              <a:latin typeface="Helvetica Neue"/>
              <a:ea typeface="Helvetica Neue"/>
              <a:cs typeface="Helvetica Neue"/>
              <a:sym typeface="Helvetica Neue"/>
            </a:endParaRPr>
          </a:p>
        </p:txBody>
      </p:sp>
      <p:sp>
        <p:nvSpPr>
          <p:cNvPr id="524" name="Google Shape;524;p72"/>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foráneas: Foreign Key</a:t>
            </a:r>
            <a:endParaRPr b="0" i="0" sz="2600" u="none" cap="none" strike="noStrike">
              <a:solidFill>
                <a:srgbClr val="000000"/>
              </a:solidFill>
              <a:latin typeface="Arial"/>
              <a:ea typeface="Arial"/>
              <a:cs typeface="Arial"/>
              <a:sym typeface="Arial"/>
            </a:endParaRPr>
          </a:p>
        </p:txBody>
      </p:sp>
      <p:grpSp>
        <p:nvGrpSpPr>
          <p:cNvPr id="525" name="Google Shape;525;p72"/>
          <p:cNvGrpSpPr/>
          <p:nvPr/>
        </p:nvGrpSpPr>
        <p:grpSpPr>
          <a:xfrm>
            <a:off x="337350" y="1542258"/>
            <a:ext cx="1374325" cy="2309800"/>
            <a:chOff x="337350" y="1219325"/>
            <a:chExt cx="1581138" cy="2632550"/>
          </a:xfrm>
        </p:grpSpPr>
        <p:pic>
          <p:nvPicPr>
            <p:cNvPr id="526" name="Google Shape;526;p72"/>
            <p:cNvPicPr preferRelativeResize="0"/>
            <p:nvPr/>
          </p:nvPicPr>
          <p:blipFill rotWithShape="1">
            <a:blip r:embed="rId4">
              <a:alphaModFix/>
            </a:blip>
            <a:srcRect b="0" l="0" r="0" t="0"/>
            <a:stretch/>
          </p:blipFill>
          <p:spPr>
            <a:xfrm flipH="1">
              <a:off x="393375" y="1219325"/>
              <a:ext cx="1469100" cy="1469100"/>
            </a:xfrm>
            <a:prstGeom prst="rect">
              <a:avLst/>
            </a:prstGeom>
            <a:noFill/>
            <a:ln>
              <a:noFill/>
            </a:ln>
          </p:spPr>
        </p:pic>
        <p:pic>
          <p:nvPicPr>
            <p:cNvPr id="527" name="Google Shape;527;p72"/>
            <p:cNvPicPr preferRelativeResize="0"/>
            <p:nvPr/>
          </p:nvPicPr>
          <p:blipFill rotWithShape="1">
            <a:blip r:embed="rId5">
              <a:alphaModFix/>
            </a:blip>
            <a:srcRect b="0" l="0" r="0" t="0"/>
            <a:stretch/>
          </p:blipFill>
          <p:spPr>
            <a:xfrm flipH="1">
              <a:off x="337350" y="3521200"/>
              <a:ext cx="330675" cy="330675"/>
            </a:xfrm>
            <a:prstGeom prst="rect">
              <a:avLst/>
            </a:prstGeom>
            <a:noFill/>
            <a:ln>
              <a:noFill/>
            </a:ln>
          </p:spPr>
        </p:pic>
        <p:pic>
          <p:nvPicPr>
            <p:cNvPr id="528" name="Google Shape;528;p72"/>
            <p:cNvPicPr preferRelativeResize="0"/>
            <p:nvPr/>
          </p:nvPicPr>
          <p:blipFill rotWithShape="1">
            <a:blip r:embed="rId6">
              <a:alphaModFix/>
            </a:blip>
            <a:srcRect b="0" l="0" r="0" t="0"/>
            <a:stretch/>
          </p:blipFill>
          <p:spPr>
            <a:xfrm flipH="1">
              <a:off x="754163" y="3521200"/>
              <a:ext cx="330675" cy="330675"/>
            </a:xfrm>
            <a:prstGeom prst="rect">
              <a:avLst/>
            </a:prstGeom>
            <a:noFill/>
            <a:ln>
              <a:noFill/>
            </a:ln>
          </p:spPr>
        </p:pic>
        <p:pic>
          <p:nvPicPr>
            <p:cNvPr id="529" name="Google Shape;529;p72"/>
            <p:cNvPicPr preferRelativeResize="0"/>
            <p:nvPr/>
          </p:nvPicPr>
          <p:blipFill rotWithShape="1">
            <a:blip r:embed="rId7">
              <a:alphaModFix/>
            </a:blip>
            <a:srcRect b="0" l="0" r="0" t="0"/>
            <a:stretch/>
          </p:blipFill>
          <p:spPr>
            <a:xfrm flipH="1">
              <a:off x="1171000" y="3521200"/>
              <a:ext cx="330675" cy="330675"/>
            </a:xfrm>
            <a:prstGeom prst="rect">
              <a:avLst/>
            </a:prstGeom>
            <a:noFill/>
            <a:ln>
              <a:noFill/>
            </a:ln>
          </p:spPr>
        </p:pic>
        <p:pic>
          <p:nvPicPr>
            <p:cNvPr id="530" name="Google Shape;530;p72"/>
            <p:cNvPicPr preferRelativeResize="0"/>
            <p:nvPr/>
          </p:nvPicPr>
          <p:blipFill rotWithShape="1">
            <a:blip r:embed="rId8">
              <a:alphaModFix/>
            </a:blip>
            <a:srcRect b="0" l="0" r="0" t="0"/>
            <a:stretch/>
          </p:blipFill>
          <p:spPr>
            <a:xfrm flipH="1">
              <a:off x="1587813" y="3521200"/>
              <a:ext cx="330675" cy="330675"/>
            </a:xfrm>
            <a:prstGeom prst="rect">
              <a:avLst/>
            </a:prstGeom>
            <a:noFill/>
            <a:ln>
              <a:noFill/>
            </a:ln>
          </p:spPr>
        </p:pic>
        <p:cxnSp>
          <p:nvCxnSpPr>
            <p:cNvPr id="531" name="Google Shape;531;p72"/>
            <p:cNvCxnSpPr>
              <a:stCxn id="526" idx="2"/>
              <a:endCxn id="527" idx="0"/>
            </p:cNvCxnSpPr>
            <p:nvPr/>
          </p:nvCxnSpPr>
          <p:spPr>
            <a:xfrm flipH="1">
              <a:off x="502725" y="2688425"/>
              <a:ext cx="625200" cy="832800"/>
            </a:xfrm>
            <a:prstGeom prst="straightConnector1">
              <a:avLst/>
            </a:prstGeom>
            <a:noFill/>
            <a:ln cap="flat" cmpd="sng" w="9525">
              <a:solidFill>
                <a:schemeClr val="dk2"/>
              </a:solidFill>
              <a:prstDash val="solid"/>
              <a:round/>
              <a:headEnd len="sm" w="sm" type="none"/>
              <a:tailEnd len="sm" w="sm" type="none"/>
            </a:ln>
          </p:spPr>
        </p:cxnSp>
        <p:cxnSp>
          <p:nvCxnSpPr>
            <p:cNvPr id="532" name="Google Shape;532;p72"/>
            <p:cNvCxnSpPr>
              <a:stCxn id="526" idx="2"/>
              <a:endCxn id="528" idx="0"/>
            </p:cNvCxnSpPr>
            <p:nvPr/>
          </p:nvCxnSpPr>
          <p:spPr>
            <a:xfrm flipH="1">
              <a:off x="919425" y="2688425"/>
              <a:ext cx="208500" cy="832800"/>
            </a:xfrm>
            <a:prstGeom prst="straightConnector1">
              <a:avLst/>
            </a:prstGeom>
            <a:noFill/>
            <a:ln cap="flat" cmpd="sng" w="9525">
              <a:solidFill>
                <a:schemeClr val="dk2"/>
              </a:solidFill>
              <a:prstDash val="solid"/>
              <a:round/>
              <a:headEnd len="sm" w="sm" type="none"/>
              <a:tailEnd len="sm" w="sm" type="none"/>
            </a:ln>
          </p:spPr>
        </p:cxnSp>
        <p:cxnSp>
          <p:nvCxnSpPr>
            <p:cNvPr id="533" name="Google Shape;533;p72"/>
            <p:cNvCxnSpPr>
              <a:stCxn id="526" idx="2"/>
              <a:endCxn id="529" idx="0"/>
            </p:cNvCxnSpPr>
            <p:nvPr/>
          </p:nvCxnSpPr>
          <p:spPr>
            <a:xfrm>
              <a:off x="1127925" y="2688425"/>
              <a:ext cx="208500" cy="832800"/>
            </a:xfrm>
            <a:prstGeom prst="straightConnector1">
              <a:avLst/>
            </a:prstGeom>
            <a:noFill/>
            <a:ln cap="flat" cmpd="sng" w="9525">
              <a:solidFill>
                <a:schemeClr val="dk2"/>
              </a:solidFill>
              <a:prstDash val="solid"/>
              <a:round/>
              <a:headEnd len="sm" w="sm" type="none"/>
              <a:tailEnd len="sm" w="sm" type="none"/>
            </a:ln>
          </p:spPr>
        </p:cxnSp>
        <p:cxnSp>
          <p:nvCxnSpPr>
            <p:cNvPr id="534" name="Google Shape;534;p72"/>
            <p:cNvCxnSpPr>
              <a:stCxn id="526" idx="2"/>
              <a:endCxn id="530" idx="0"/>
            </p:cNvCxnSpPr>
            <p:nvPr/>
          </p:nvCxnSpPr>
          <p:spPr>
            <a:xfrm>
              <a:off x="1127925" y="2688425"/>
              <a:ext cx="625200" cy="832800"/>
            </a:xfrm>
            <a:prstGeom prst="straightConnector1">
              <a:avLst/>
            </a:prstGeom>
            <a:noFill/>
            <a:ln cap="flat" cmpd="sng" w="9525">
              <a:solidFill>
                <a:schemeClr val="dk2"/>
              </a:solidFill>
              <a:prstDash val="solid"/>
              <a:round/>
              <a:headEnd len="sm" w="sm" type="none"/>
              <a:tailEnd len="sm" w="sm" type="none"/>
            </a:ln>
          </p:spPr>
        </p:cxnSp>
        <p:sp>
          <p:nvSpPr>
            <p:cNvPr id="535" name="Google Shape;535;p72"/>
            <p:cNvSpPr/>
            <p:nvPr/>
          </p:nvSpPr>
          <p:spPr>
            <a:xfrm>
              <a:off x="1023675" y="2606250"/>
              <a:ext cx="208500" cy="208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2"/>
            <p:cNvSpPr/>
            <p:nvPr/>
          </p:nvSpPr>
          <p:spPr>
            <a:xfrm>
              <a:off x="462788" y="3463750"/>
              <a:ext cx="79800" cy="7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2"/>
            <p:cNvSpPr/>
            <p:nvPr/>
          </p:nvSpPr>
          <p:spPr>
            <a:xfrm>
              <a:off x="879600" y="3463750"/>
              <a:ext cx="79800" cy="7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2"/>
            <p:cNvSpPr/>
            <p:nvPr/>
          </p:nvSpPr>
          <p:spPr>
            <a:xfrm>
              <a:off x="1296413" y="3463750"/>
              <a:ext cx="79800" cy="7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2"/>
            <p:cNvSpPr/>
            <p:nvPr/>
          </p:nvSpPr>
          <p:spPr>
            <a:xfrm>
              <a:off x="1713225" y="3463750"/>
              <a:ext cx="79800" cy="7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5" name="Google Shape;545;p73"/>
          <p:cNvSpPr txBox="1"/>
          <p:nvPr/>
        </p:nvSpPr>
        <p:spPr>
          <a:xfrm>
            <a:off x="1862475" y="1219325"/>
            <a:ext cx="6891900" cy="3592800"/>
          </a:xfrm>
          <a:prstGeom prst="rect">
            <a:avLst/>
          </a:prstGeom>
          <a:noFill/>
          <a:ln>
            <a:noFill/>
          </a:ln>
        </p:spPr>
        <p:txBody>
          <a:bodyPr anchorCtr="0" anchor="t" bIns="91425" lIns="91425" spcFirstLastPara="1" rIns="91425" wrap="square" tIns="91425">
            <a:noAutofit/>
          </a:bodyPr>
          <a:lstStyle/>
          <a:p>
            <a:pPr indent="0" lvl="0" marL="0" marR="38100" rtl="0" algn="l">
              <a:lnSpc>
                <a:spcPct val="20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Para utilizar esta vinculación entre dos tablas, debemos:</a:t>
            </a:r>
            <a:endParaRPr b="0" i="0" sz="19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a:buChar char="●"/>
            </a:pPr>
            <a:r>
              <a:rPr b="0" i="0" lang="es" sz="1700" u="none" cap="none" strike="noStrike">
                <a:solidFill>
                  <a:srgbClr val="000000"/>
                </a:solidFill>
                <a:latin typeface="Helvetica Neue Light"/>
                <a:ea typeface="Helvetica Neue Light"/>
                <a:cs typeface="Helvetica Neue Light"/>
                <a:sym typeface="Helvetica Neue Light"/>
              </a:rPr>
              <a:t>Definir </a:t>
            </a:r>
            <a:r>
              <a:rPr b="1" i="0" lang="es" sz="1700" u="none" cap="none" strike="noStrike">
                <a:solidFill>
                  <a:srgbClr val="000000"/>
                </a:solidFill>
                <a:latin typeface="Helvetica Neue"/>
                <a:ea typeface="Helvetica Neue"/>
                <a:cs typeface="Helvetica Neue"/>
                <a:sym typeface="Helvetica Neue"/>
              </a:rPr>
              <a:t>Foreign Key</a:t>
            </a:r>
            <a:r>
              <a:rPr b="0" i="0" lang="es" sz="1700" u="none" cap="none" strike="noStrike">
                <a:solidFill>
                  <a:srgbClr val="000000"/>
                </a:solidFill>
                <a:latin typeface="Helvetica Neue Light"/>
                <a:ea typeface="Helvetica Neue Light"/>
                <a:cs typeface="Helvetica Neue Light"/>
                <a:sym typeface="Helvetica Neue Light"/>
              </a:rPr>
              <a:t> al crear la tabla desde el principio.</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a:buChar char="●"/>
            </a:pPr>
            <a:r>
              <a:rPr b="0" i="0" lang="es" sz="1700" u="none" cap="none" strike="noStrike">
                <a:solidFill>
                  <a:srgbClr val="000000"/>
                </a:solidFill>
                <a:latin typeface="Helvetica Neue Light"/>
                <a:ea typeface="Helvetica Neue Light"/>
                <a:cs typeface="Helvetica Neue Light"/>
                <a:sym typeface="Helvetica Neue Light"/>
              </a:rPr>
              <a:t>Las tablas relacionadas deben ser del tipo </a:t>
            </a:r>
            <a:r>
              <a:rPr b="1" i="0" lang="es" sz="1700" u="none" cap="none" strike="noStrike">
                <a:solidFill>
                  <a:srgbClr val="000000"/>
                </a:solidFill>
                <a:latin typeface="Helvetica Neue"/>
                <a:ea typeface="Helvetica Neue"/>
                <a:cs typeface="Helvetica Neue"/>
                <a:sym typeface="Helvetica Neue"/>
              </a:rPr>
              <a:t>InnoDB</a:t>
            </a:r>
            <a:r>
              <a:rPr b="0" i="0" lang="es" sz="1700" u="none" cap="none" strike="noStrike">
                <a:solidFill>
                  <a:srgbClr val="000000"/>
                </a:solidFill>
                <a:latin typeface="Helvetica Neue Light"/>
                <a:ea typeface="Helvetica Neue Light"/>
                <a:cs typeface="Helvetica Neue Light"/>
                <a:sym typeface="Helvetica Neue Light"/>
              </a:rPr>
              <a:t>.</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a:buChar char="●"/>
            </a:pPr>
            <a:r>
              <a:rPr b="0" i="0" lang="es" sz="1700" u="none" cap="none" strike="noStrike">
                <a:solidFill>
                  <a:srgbClr val="000000"/>
                </a:solidFill>
                <a:latin typeface="Helvetica Neue Light"/>
                <a:ea typeface="Helvetica Neue Light"/>
                <a:cs typeface="Helvetica Neue Light"/>
                <a:sym typeface="Helvetica Neue Light"/>
              </a:rPr>
              <a:t>La tabla Padre debe crearse primero, con su </a:t>
            </a:r>
            <a:r>
              <a:rPr b="1" i="0" lang="es" sz="1700" u="none" cap="none" strike="noStrike">
                <a:solidFill>
                  <a:srgbClr val="000000"/>
                </a:solidFill>
                <a:latin typeface="Helvetica Neue"/>
                <a:ea typeface="Helvetica Neue"/>
                <a:cs typeface="Helvetica Neue"/>
                <a:sym typeface="Helvetica Neue"/>
              </a:rPr>
              <a:t>Primary Key</a:t>
            </a:r>
            <a:r>
              <a:rPr b="0" i="0" lang="es" sz="1700" u="none" cap="none" strike="noStrike">
                <a:solidFill>
                  <a:srgbClr val="000000"/>
                </a:solidFill>
                <a:latin typeface="Helvetica Neue Light"/>
                <a:ea typeface="Helvetica Neue Light"/>
                <a:cs typeface="Helvetica Neue Light"/>
                <a:sym typeface="Helvetica Neue Light"/>
              </a:rPr>
              <a:t>.</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a:buChar char="●"/>
            </a:pPr>
            <a:r>
              <a:rPr b="0" i="0" lang="es" sz="1700" u="none" cap="none" strike="noStrike">
                <a:solidFill>
                  <a:srgbClr val="000000"/>
                </a:solidFill>
                <a:latin typeface="Helvetica Neue Light"/>
                <a:ea typeface="Helvetica Neue Light"/>
                <a:cs typeface="Helvetica Neue Light"/>
                <a:sym typeface="Helvetica Neue Light"/>
              </a:rPr>
              <a:t>La tabla Hija debe referenciar </a:t>
            </a:r>
            <a:r>
              <a:rPr b="1" i="0" lang="es" sz="1700" u="none" cap="none" strike="noStrike">
                <a:solidFill>
                  <a:srgbClr val="000000"/>
                </a:solidFill>
                <a:latin typeface="Helvetica Neue"/>
                <a:ea typeface="Helvetica Neue"/>
                <a:cs typeface="Helvetica Neue"/>
                <a:sym typeface="Helvetica Neue"/>
              </a:rPr>
              <a:t>Foreign Key</a:t>
            </a:r>
            <a:r>
              <a:rPr b="0" i="0" lang="es" sz="1700" u="none" cap="none" strike="noStrike">
                <a:solidFill>
                  <a:srgbClr val="000000"/>
                </a:solidFill>
                <a:latin typeface="Helvetica Neue Light"/>
                <a:ea typeface="Helvetica Neue Light"/>
                <a:cs typeface="Helvetica Neue Light"/>
                <a:sym typeface="Helvetica Neue Light"/>
              </a:rPr>
              <a:t> a la tabla Padre.</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38100" rtl="0" algn="l">
              <a:lnSpc>
                <a:spcPct val="200000"/>
              </a:lnSpc>
              <a:spcBef>
                <a:spcPts val="0"/>
              </a:spcBef>
              <a:spcAft>
                <a:spcPts val="0"/>
              </a:spcAft>
              <a:buClr>
                <a:srgbClr val="3CEFAB"/>
              </a:buClr>
              <a:buSzPts val="1700"/>
              <a:buFont typeface="Helvetica Neue"/>
              <a:buChar char="●"/>
            </a:pPr>
            <a:r>
              <a:rPr b="0" i="0" lang="es" sz="1700" u="none" cap="none" strike="noStrike">
                <a:solidFill>
                  <a:srgbClr val="000000"/>
                </a:solidFill>
                <a:latin typeface="Helvetica Neue Light"/>
                <a:ea typeface="Helvetica Neue Light"/>
                <a:cs typeface="Helvetica Neue Light"/>
                <a:sym typeface="Helvetica Neue Light"/>
              </a:rPr>
              <a:t>Ambos campos clave deben ser del mismo tipo de dato.</a:t>
            </a:r>
            <a:endParaRPr b="0" i="0" sz="1700" u="none" cap="none" strike="noStrike">
              <a:solidFill>
                <a:srgbClr val="000000"/>
              </a:solidFill>
              <a:latin typeface="Helvetica Neue Light"/>
              <a:ea typeface="Helvetica Neue Light"/>
              <a:cs typeface="Helvetica Neue Light"/>
              <a:sym typeface="Helvetica Neue Light"/>
            </a:endParaRPr>
          </a:p>
          <a:p>
            <a:pPr indent="0" lvl="0" marL="0" marR="38100" rtl="0" algn="l">
              <a:lnSpc>
                <a:spcPct val="150000"/>
              </a:lnSpc>
              <a:spcBef>
                <a:spcPts val="0"/>
              </a:spcBef>
              <a:spcAft>
                <a:spcPts val="0"/>
              </a:spcAft>
              <a:buClr>
                <a:srgbClr val="000000"/>
              </a:buClr>
              <a:buSzPts val="1100"/>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546" name="Google Shape;546;p73"/>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foráneas: condiciones</a:t>
            </a:r>
            <a:endParaRPr b="0" i="0" sz="2600" u="none" cap="none" strike="noStrike">
              <a:solidFill>
                <a:srgbClr val="000000"/>
              </a:solidFill>
              <a:latin typeface="Arial"/>
              <a:ea typeface="Arial"/>
              <a:cs typeface="Arial"/>
              <a:sym typeface="Arial"/>
            </a:endParaRPr>
          </a:p>
        </p:txBody>
      </p:sp>
      <p:pic>
        <p:nvPicPr>
          <p:cNvPr id="547" name="Google Shape;547;p73"/>
          <p:cNvPicPr preferRelativeResize="0"/>
          <p:nvPr/>
        </p:nvPicPr>
        <p:blipFill rotWithShape="1">
          <a:blip r:embed="rId4">
            <a:alphaModFix/>
          </a:blip>
          <a:srcRect b="0" l="0" r="0" t="0"/>
          <a:stretch/>
        </p:blipFill>
        <p:spPr>
          <a:xfrm>
            <a:off x="393375" y="1219325"/>
            <a:ext cx="1460175" cy="1460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3" name="Google Shape;553;p74"/>
          <p:cNvSpPr txBox="1"/>
          <p:nvPr/>
        </p:nvSpPr>
        <p:spPr>
          <a:xfrm>
            <a:off x="240975" y="1330125"/>
            <a:ext cx="4707900" cy="33966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La Tabla Padre (</a:t>
            </a:r>
            <a:r>
              <a:rPr b="1" i="1" lang="es" sz="1900">
                <a:latin typeface="Helvetica Neue"/>
                <a:ea typeface="Helvetica Neue"/>
                <a:cs typeface="Helvetica Neue"/>
                <a:sym typeface="Helvetica Neue"/>
              </a:rPr>
              <a:t>level_game</a:t>
            </a:r>
            <a:r>
              <a:rPr b="0" i="0" lang="es" sz="1900" u="none" cap="none" strike="noStrike">
                <a:solidFill>
                  <a:srgbClr val="000000"/>
                </a:solidFill>
                <a:latin typeface="Helvetica Neue Light"/>
                <a:ea typeface="Helvetica Neue Light"/>
                <a:cs typeface="Helvetica Neue Light"/>
                <a:sym typeface="Helvetica Neue Light"/>
              </a:rPr>
              <a:t>) posee la </a:t>
            </a:r>
            <a:r>
              <a:rPr b="1" i="0" lang="es" sz="1900" u="none" cap="none" strike="noStrike">
                <a:solidFill>
                  <a:srgbClr val="000000"/>
                </a:solidFill>
                <a:latin typeface="Helvetica Neue"/>
                <a:ea typeface="Helvetica Neue"/>
                <a:cs typeface="Helvetica Neue"/>
                <a:sym typeface="Helvetica Neue"/>
              </a:rPr>
              <a:t>Clave Primaria</a:t>
            </a:r>
            <a:r>
              <a:rPr b="0" i="0" lang="es" sz="1900" u="none" cap="none" strike="noStrike">
                <a:solidFill>
                  <a:srgbClr val="000000"/>
                </a:solidFill>
                <a:latin typeface="Helvetica Neue"/>
                <a:ea typeface="Helvetica Neue"/>
                <a:cs typeface="Helvetica Neue"/>
                <a:sym typeface="Helvetica Neue"/>
              </a:rPr>
              <a:t>, </a:t>
            </a:r>
            <a:r>
              <a:rPr b="0" i="0" lang="es" sz="1900" u="none" cap="none" strike="noStrike">
                <a:solidFill>
                  <a:srgbClr val="000000"/>
                </a:solidFill>
                <a:latin typeface="Helvetica Neue Light"/>
                <a:ea typeface="Helvetica Neue Light"/>
                <a:cs typeface="Helvetica Neue Light"/>
                <a:sym typeface="Helvetica Neue Light"/>
              </a:rPr>
              <a:t>y se relaciona con la Tabla Hija (</a:t>
            </a:r>
            <a:r>
              <a:rPr b="1" i="1" lang="es" sz="1900">
                <a:latin typeface="Helvetica Neue"/>
                <a:ea typeface="Helvetica Neue"/>
                <a:cs typeface="Helvetica Neue"/>
                <a:sym typeface="Helvetica Neue"/>
              </a:rPr>
              <a:t>class</a:t>
            </a:r>
            <a:r>
              <a:rPr b="0" i="0" lang="es" sz="1900" u="none" cap="none" strike="noStrike">
                <a:solidFill>
                  <a:srgbClr val="000000"/>
                </a:solidFill>
                <a:latin typeface="Helvetica Neue Light"/>
                <a:ea typeface="Helvetica Neue Light"/>
                <a:cs typeface="Helvetica Neue Light"/>
                <a:sym typeface="Helvetica Neue Light"/>
              </a:rPr>
              <a:t>) mediante el campo </a:t>
            </a:r>
            <a:r>
              <a:rPr b="1" i="0" lang="es" sz="1900" u="none" cap="none" strike="noStrike">
                <a:solidFill>
                  <a:srgbClr val="000000"/>
                </a:solidFill>
                <a:latin typeface="Helvetica Neue"/>
                <a:ea typeface="Helvetica Neue"/>
                <a:cs typeface="Helvetica Neue"/>
                <a:sym typeface="Helvetica Neue"/>
              </a:rPr>
              <a:t>id_</a:t>
            </a:r>
            <a:r>
              <a:rPr b="1" lang="es" sz="1900">
                <a:latin typeface="Helvetica Neue"/>
                <a:ea typeface="Helvetica Neue"/>
                <a:cs typeface="Helvetica Neue"/>
                <a:sym typeface="Helvetica Neue"/>
              </a:rPr>
              <a:t>level</a:t>
            </a:r>
            <a:r>
              <a:rPr b="0" i="0" lang="es" sz="1900" u="none" cap="none" strike="noStrike">
                <a:solidFill>
                  <a:srgbClr val="000000"/>
                </a:solidFill>
                <a:latin typeface="Helvetica Neue Light"/>
                <a:ea typeface="Helvetica Neue Light"/>
                <a:cs typeface="Helvetica Neue Light"/>
                <a:sym typeface="Helvetica Neue Light"/>
              </a:rPr>
              <a:t>, siendo este la </a:t>
            </a:r>
            <a:r>
              <a:rPr b="1" i="0" lang="es" sz="1900" u="none" cap="none" strike="noStrike">
                <a:solidFill>
                  <a:srgbClr val="000000"/>
                </a:solidFill>
                <a:latin typeface="Helvetica Neue"/>
                <a:ea typeface="Helvetica Neue"/>
                <a:cs typeface="Helvetica Neue"/>
                <a:sym typeface="Helvetica Neue"/>
              </a:rPr>
              <a:t>Clave Foránea</a:t>
            </a:r>
            <a:r>
              <a:rPr b="0" i="0" lang="es" sz="1900" u="none" cap="none" strike="noStrike">
                <a:solidFill>
                  <a:srgbClr val="000000"/>
                </a:solidFill>
                <a:latin typeface="Helvetica Neue"/>
                <a:ea typeface="Helvetica Neue"/>
                <a:cs typeface="Helvetica Neue"/>
                <a:sym typeface="Helvetica Neue"/>
              </a:rPr>
              <a:t>.</a:t>
            </a:r>
            <a:endParaRPr b="0" i="0" sz="19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19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rPr b="0" i="0" lang="es" sz="1900" u="none" cap="none" strike="noStrike">
                <a:solidFill>
                  <a:srgbClr val="000000"/>
                </a:solidFill>
                <a:latin typeface="Helvetica Neue Light"/>
                <a:ea typeface="Helvetica Neue Light"/>
                <a:cs typeface="Helvetica Neue Light"/>
                <a:sym typeface="Helvetica Neue Light"/>
              </a:rPr>
              <a:t>¿Se imaginan la tabla </a:t>
            </a:r>
            <a:r>
              <a:rPr b="1" i="0" lang="es" sz="1900" u="none" cap="none" strike="noStrike">
                <a:solidFill>
                  <a:srgbClr val="000000"/>
                </a:solidFill>
                <a:latin typeface="Helvetica Neue"/>
                <a:ea typeface="Helvetica Neue"/>
                <a:cs typeface="Helvetica Neue"/>
                <a:sym typeface="Helvetica Neue"/>
              </a:rPr>
              <a:t>class</a:t>
            </a:r>
            <a:r>
              <a:rPr b="0" i="0" lang="es" sz="1900" u="none" cap="none" strike="noStrike">
                <a:solidFill>
                  <a:srgbClr val="000000"/>
                </a:solidFill>
                <a:latin typeface="Helvetica Neue Light"/>
                <a:ea typeface="Helvetica Neue Light"/>
                <a:cs typeface="Helvetica Neue Light"/>
                <a:sym typeface="Helvetica Neue Light"/>
              </a:rPr>
              <a:t> teniendo </a:t>
            </a:r>
            <a:r>
              <a:rPr b="0" i="0" lang="es" sz="1900" u="none" cap="none" strike="noStrike">
                <a:solidFill>
                  <a:srgbClr val="FF0000"/>
                </a:solidFill>
                <a:latin typeface="Helvetica Neue Light"/>
                <a:ea typeface="Helvetica Neue Light"/>
                <a:cs typeface="Helvetica Neue Light"/>
                <a:sym typeface="Helvetica Neue Light"/>
              </a:rPr>
              <a:t>campos sin relacionar</a:t>
            </a:r>
            <a:r>
              <a:rPr b="0" i="0" lang="es"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54" name="Google Shape;554;p7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Claves foráneas: ejemplo</a:t>
            </a:r>
            <a:endParaRPr b="0" i="0" sz="2600" u="none" cap="none" strike="noStrike">
              <a:solidFill>
                <a:srgbClr val="000000"/>
              </a:solidFill>
              <a:latin typeface="Arial"/>
              <a:ea typeface="Arial"/>
              <a:cs typeface="Arial"/>
              <a:sym typeface="Arial"/>
            </a:endParaRPr>
          </a:p>
        </p:txBody>
      </p:sp>
      <p:pic>
        <p:nvPicPr>
          <p:cNvPr id="555" name="Google Shape;555;p74"/>
          <p:cNvPicPr preferRelativeResize="0"/>
          <p:nvPr/>
        </p:nvPicPr>
        <p:blipFill>
          <a:blip r:embed="rId4">
            <a:alphaModFix/>
          </a:blip>
          <a:stretch>
            <a:fillRect/>
          </a:stretch>
        </p:blipFill>
        <p:spPr>
          <a:xfrm>
            <a:off x="6041325" y="714191"/>
            <a:ext cx="2299839" cy="3715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59" name="Shape 559"/>
        <p:cNvGrpSpPr/>
        <p:nvPr/>
      </p:nvGrpSpPr>
      <p:grpSpPr>
        <a:xfrm>
          <a:off x="0" y="0"/>
          <a:ext cx="0" cy="0"/>
          <a:chOff x="0" y="0"/>
          <a:chExt cx="0" cy="0"/>
        </a:xfrm>
      </p:grpSpPr>
      <p:sp>
        <p:nvSpPr>
          <p:cNvPr id="560" name="Google Shape;560;p7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CONDICIONALES EN FOREIGN KEY</a:t>
            </a:r>
            <a:endParaRPr b="0" i="1" sz="3600" u="none" cap="none" strike="noStrike">
              <a:solidFill>
                <a:srgbClr val="121212"/>
              </a:solidFill>
              <a:latin typeface="Anton"/>
              <a:ea typeface="Anton"/>
              <a:cs typeface="Anton"/>
              <a:sym typeface="Anton"/>
            </a:endParaRPr>
          </a:p>
        </p:txBody>
      </p:sp>
      <p:pic>
        <p:nvPicPr>
          <p:cNvPr id="561" name="Google Shape;561;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76"/>
          <p:cNvSpPr txBox="1"/>
          <p:nvPr/>
        </p:nvSpPr>
        <p:spPr>
          <a:xfrm>
            <a:off x="498100" y="1600325"/>
            <a:ext cx="82563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En este tipo de relación de datos debemos prestar atención a eventos clave, como son las actualizaciones/eliminaciones de registros, o la inserción de nueva información.</a:t>
            </a:r>
            <a:endParaRPr b="0" i="0" sz="2400" u="none" cap="none" strike="noStrike">
              <a:solidFill>
                <a:srgbClr val="000000"/>
              </a:solidFill>
              <a:latin typeface="Helvetica Neue"/>
              <a:ea typeface="Helvetica Neue"/>
              <a:cs typeface="Helvetica Neue"/>
              <a:sym typeface="Helvetica Neue"/>
            </a:endParaRPr>
          </a:p>
        </p:txBody>
      </p:sp>
      <p:sp>
        <p:nvSpPr>
          <p:cNvPr id="568" name="Google Shape;568;p76"/>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foráneas: restricciones</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4" name="Google Shape;574;p77"/>
          <p:cNvSpPr txBox="1"/>
          <p:nvPr/>
        </p:nvSpPr>
        <p:spPr>
          <a:xfrm>
            <a:off x="1862475" y="1066925"/>
            <a:ext cx="6891900" cy="34665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Existen sub-cláusulas denominadas </a:t>
            </a:r>
            <a:r>
              <a:rPr b="1" i="0" lang="es" sz="2100" u="none" cap="none" strike="noStrike">
                <a:solidFill>
                  <a:srgbClr val="000000"/>
                </a:solidFill>
                <a:latin typeface="Helvetica Neue"/>
                <a:ea typeface="Helvetica Neue"/>
                <a:cs typeface="Helvetica Neue"/>
                <a:sym typeface="Helvetica Neue"/>
              </a:rPr>
              <a:t>ON UPDATE</a:t>
            </a:r>
            <a:r>
              <a:rPr b="0" i="0" lang="es" sz="2100" u="none" cap="none" strike="noStrike">
                <a:solidFill>
                  <a:srgbClr val="000000"/>
                </a:solidFill>
                <a:latin typeface="Helvetica Neue"/>
                <a:ea typeface="Helvetica Neue"/>
                <a:cs typeface="Helvetica Neue"/>
                <a:sym typeface="Helvetica Neue"/>
              </a:rPr>
              <a:t> y </a:t>
            </a:r>
            <a:r>
              <a:rPr b="1" i="0" lang="es" sz="2100" u="none" cap="none" strike="noStrike">
                <a:solidFill>
                  <a:srgbClr val="000000"/>
                </a:solidFill>
                <a:latin typeface="Helvetica Neue"/>
                <a:ea typeface="Helvetica Neue"/>
                <a:cs typeface="Helvetica Neue"/>
                <a:sym typeface="Helvetica Neue"/>
              </a:rPr>
              <a:t>ON DELETE</a:t>
            </a:r>
            <a:r>
              <a:rPr lang="es" sz="2100">
                <a:latin typeface="Helvetica Neue Light"/>
                <a:ea typeface="Helvetica Neue Light"/>
                <a:cs typeface="Helvetica Neue Light"/>
                <a:sym typeface="Helvetica Neue Light"/>
              </a:rPr>
              <a:t>, </a:t>
            </a:r>
            <a:r>
              <a:rPr b="0" i="0" lang="es" sz="2100" u="none" cap="none" strike="noStrike">
                <a:solidFill>
                  <a:srgbClr val="000000"/>
                </a:solidFill>
                <a:latin typeface="Helvetica Neue Light"/>
                <a:ea typeface="Helvetica Neue Light"/>
                <a:cs typeface="Helvetica Neue Light"/>
                <a:sym typeface="Helvetica Neue Light"/>
              </a:rPr>
              <a:t>que se deben crear junto a la cláusula Foreign Key. Esto actuará en el momento en que un usuario desee eliminar o actualizar datos de la tabla padre.</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Los tipos de respuestas que estas accionarán pueden se</a:t>
            </a:r>
            <a:r>
              <a:rPr b="0" i="0" lang="es" sz="2100" u="none" cap="none" strike="noStrike">
                <a:solidFill>
                  <a:srgbClr val="000000"/>
                </a:solidFill>
                <a:latin typeface="Helvetica Neue"/>
                <a:ea typeface="Helvetica Neue"/>
                <a:cs typeface="Helvetica Neue"/>
                <a:sym typeface="Helvetica Neue"/>
              </a:rPr>
              <a:t>r </a:t>
            </a:r>
            <a:r>
              <a:rPr b="1" i="0" lang="es" sz="2100" u="none" cap="none" strike="noStrike">
                <a:solidFill>
                  <a:srgbClr val="000000"/>
                </a:solidFill>
                <a:latin typeface="Helvetica Neue"/>
                <a:ea typeface="Helvetica Neue"/>
                <a:cs typeface="Helvetica Neue"/>
                <a:sym typeface="Helvetica Neue"/>
              </a:rPr>
              <a:t>CASCADE</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NO ACTION</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RESTRICT</a:t>
            </a:r>
            <a:r>
              <a:rPr lang="es" sz="2100">
                <a:latin typeface="Helvetica Neue"/>
                <a:ea typeface="Helvetica Neue"/>
                <a:cs typeface="Helvetica Neue"/>
                <a:sym typeface="Helvetica Neue"/>
              </a:rPr>
              <a:t>.</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grpSp>
        <p:nvGrpSpPr>
          <p:cNvPr id="575" name="Google Shape;575;p77"/>
          <p:cNvGrpSpPr/>
          <p:nvPr/>
        </p:nvGrpSpPr>
        <p:grpSpPr>
          <a:xfrm>
            <a:off x="393375" y="1807443"/>
            <a:ext cx="1769774" cy="1656494"/>
            <a:chOff x="305613" y="1168900"/>
            <a:chExt cx="1124237" cy="1036475"/>
          </a:xfrm>
        </p:grpSpPr>
        <p:pic>
          <p:nvPicPr>
            <p:cNvPr id="576" name="Google Shape;576;p77"/>
            <p:cNvPicPr preferRelativeResize="0"/>
            <p:nvPr/>
          </p:nvPicPr>
          <p:blipFill rotWithShape="1">
            <a:blip r:embed="rId4">
              <a:alphaModFix/>
            </a:blip>
            <a:srcRect b="0" l="0" r="0" t="0"/>
            <a:stretch/>
          </p:blipFill>
          <p:spPr>
            <a:xfrm>
              <a:off x="393375" y="1168900"/>
              <a:ext cx="1036475" cy="1036475"/>
            </a:xfrm>
            <a:prstGeom prst="rect">
              <a:avLst/>
            </a:prstGeom>
            <a:noFill/>
            <a:ln>
              <a:noFill/>
            </a:ln>
          </p:spPr>
        </p:pic>
        <p:pic>
          <p:nvPicPr>
            <p:cNvPr id="577" name="Google Shape;577;p77"/>
            <p:cNvPicPr preferRelativeResize="0"/>
            <p:nvPr/>
          </p:nvPicPr>
          <p:blipFill rotWithShape="1">
            <a:blip r:embed="rId5">
              <a:alphaModFix/>
            </a:blip>
            <a:srcRect b="0" l="0" r="0" t="0"/>
            <a:stretch/>
          </p:blipFill>
          <p:spPr>
            <a:xfrm>
              <a:off x="305613" y="1466825"/>
              <a:ext cx="440625" cy="440625"/>
            </a:xfrm>
            <a:prstGeom prst="rect">
              <a:avLst/>
            </a:prstGeom>
            <a:noFill/>
            <a:ln>
              <a:noFill/>
            </a:ln>
          </p:spPr>
        </p:pic>
      </p:grpSp>
      <p:sp>
        <p:nvSpPr>
          <p:cNvPr id="578" name="Google Shape;578;p77"/>
          <p:cNvSpPr txBox="1"/>
          <p:nvPr/>
        </p:nvSpPr>
        <p:spPr>
          <a:xfrm>
            <a:off x="393375" y="356825"/>
            <a:ext cx="83610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Restricciones ON UPDATE y ON DELETE</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8"/>
          <p:cNvSpPr txBox="1"/>
          <p:nvPr/>
        </p:nvSpPr>
        <p:spPr>
          <a:xfrm>
            <a:off x="2402675" y="1143125"/>
            <a:ext cx="65040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1" i="0" lang="es" sz="2100" u="none" cap="none" strike="noStrike">
                <a:solidFill>
                  <a:srgbClr val="000000"/>
                </a:solidFill>
                <a:latin typeface="Helvetica Neue"/>
                <a:ea typeface="Helvetica Neue"/>
                <a:cs typeface="Helvetica Neue"/>
                <a:sym typeface="Helvetica Neue"/>
              </a:rPr>
              <a:t>Se rechaza cualquier operación</a:t>
            </a:r>
            <a:r>
              <a:rPr b="0" i="0" lang="es" sz="2100" u="none" cap="none" strike="noStrike">
                <a:solidFill>
                  <a:srgbClr val="000000"/>
                </a:solidFill>
                <a:latin typeface="Helvetica Neue"/>
                <a:ea typeface="Helvetica Neue"/>
                <a:cs typeface="Helvetica Neue"/>
                <a:sym typeface="Helvetica Neue"/>
              </a:rPr>
              <a:t> </a:t>
            </a:r>
            <a:r>
              <a:rPr b="1" i="0" lang="es" sz="2100" u="none" cap="none" strike="noStrike">
                <a:solidFill>
                  <a:srgbClr val="000000"/>
                </a:solidFill>
                <a:latin typeface="Helvetica Neue"/>
                <a:ea typeface="Helvetica Neue"/>
                <a:cs typeface="Helvetica Neue"/>
                <a:sym typeface="Helvetica Neue"/>
              </a:rPr>
              <a:t>INSERT</a:t>
            </a:r>
            <a:r>
              <a:rPr b="0" i="0" lang="es" sz="2100" u="none" cap="none" strike="noStrike">
                <a:solidFill>
                  <a:srgbClr val="000000"/>
                </a:solidFill>
                <a:latin typeface="Helvetica Neue"/>
                <a:ea typeface="Helvetica Neue"/>
                <a:cs typeface="Helvetica Neue"/>
                <a:sym typeface="Helvetica Neue"/>
              </a:rPr>
              <a:t> </a:t>
            </a:r>
            <a:r>
              <a:rPr b="0" i="0" lang="es" sz="2100" u="none" cap="none" strike="noStrike">
                <a:solidFill>
                  <a:srgbClr val="000000"/>
                </a:solidFill>
                <a:latin typeface="Helvetica Neue Light"/>
                <a:ea typeface="Helvetica Neue Light"/>
                <a:cs typeface="Helvetica Neue Light"/>
                <a:sym typeface="Helvetica Neue Light"/>
              </a:rPr>
              <a:t>en una </a:t>
            </a:r>
            <a:r>
              <a:rPr b="1" i="0" lang="es" sz="2100" u="none" cap="none" strike="noStrike">
                <a:solidFill>
                  <a:srgbClr val="000000"/>
                </a:solidFill>
                <a:latin typeface="Helvetica Neue"/>
                <a:ea typeface="Helvetica Neue"/>
                <a:cs typeface="Helvetica Neue"/>
                <a:sym typeface="Helvetica Neue"/>
              </a:rPr>
              <a:t>Tabla Hija</a:t>
            </a:r>
            <a:r>
              <a:rPr b="0" i="0" lang="es" sz="2100" u="none" cap="none" strike="noStrike">
                <a:solidFill>
                  <a:srgbClr val="000000"/>
                </a:solidFill>
                <a:latin typeface="Helvetica Neue"/>
                <a:ea typeface="Helvetica Neue"/>
                <a:cs typeface="Helvetica Neue"/>
                <a:sym typeface="Helvetica Neue"/>
              </a:rPr>
              <a:t>, </a:t>
            </a:r>
            <a:r>
              <a:rPr b="0" i="0" lang="es" sz="2100" u="none" cap="none" strike="noStrike">
                <a:solidFill>
                  <a:srgbClr val="000000"/>
                </a:solidFill>
                <a:latin typeface="Helvetica Neue Light"/>
                <a:ea typeface="Helvetica Neue Light"/>
                <a:cs typeface="Helvetica Neue Light"/>
                <a:sym typeface="Helvetica Neue Light"/>
              </a:rPr>
              <a:t>si no existe el valor de la clave foránea</a:t>
            </a:r>
            <a:r>
              <a:rPr lang="es" sz="2100">
                <a:latin typeface="Helvetica Neue Light"/>
                <a:ea typeface="Helvetica Neue Light"/>
                <a:cs typeface="Helvetica Neue Light"/>
                <a:sym typeface="Helvetica Neue Light"/>
              </a:rPr>
              <a:t> </a:t>
            </a:r>
            <a:r>
              <a:rPr b="0" i="0" lang="es" sz="2100" u="none" cap="none" strike="noStrike">
                <a:solidFill>
                  <a:srgbClr val="000000"/>
                </a:solidFill>
                <a:latin typeface="Helvetica Neue Light"/>
                <a:ea typeface="Helvetica Neue Light"/>
                <a:cs typeface="Helvetica Neue Light"/>
                <a:sym typeface="Helvetica Neue Light"/>
              </a:rPr>
              <a:t>en la </a:t>
            </a:r>
            <a:r>
              <a:rPr b="1" i="0" lang="es" sz="2100" u="none" cap="none" strike="noStrike">
                <a:solidFill>
                  <a:srgbClr val="000000"/>
                </a:solidFill>
                <a:latin typeface="Helvetica Neue"/>
                <a:ea typeface="Helvetica Neue"/>
                <a:cs typeface="Helvetica Neue"/>
                <a:sym typeface="Helvetica Neue"/>
              </a:rPr>
              <a:t>Tabla Padre</a:t>
            </a:r>
            <a:r>
              <a:rPr b="0" i="0" lang="es" sz="2100" u="none" cap="none" strike="noStrike">
                <a:solidFill>
                  <a:srgbClr val="000000"/>
                </a:solidFill>
                <a:latin typeface="Helvetica Neue"/>
                <a:ea typeface="Helvetica Neue"/>
                <a:cs typeface="Helvetica Neue"/>
                <a:sym typeface="Helvetica Neue"/>
              </a:rPr>
              <a:t>.</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38100" rtl="0" algn="ctr">
              <a:lnSpc>
                <a:spcPct val="15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La operación correcta deberá ser: </a:t>
            </a:r>
            <a:r>
              <a:rPr b="0" i="1" lang="es" sz="2100" u="none" cap="none" strike="noStrike">
                <a:solidFill>
                  <a:srgbClr val="000000"/>
                </a:solidFill>
                <a:latin typeface="Helvetica Neue Light"/>
                <a:ea typeface="Helvetica Neue Light"/>
                <a:cs typeface="Helvetica Neue Light"/>
                <a:sym typeface="Helvetica Neue Light"/>
              </a:rPr>
              <a:t>insertar un dato en la Tabla Padre, y luego insertar el o los datos asociados en la Tabla Hija</a:t>
            </a:r>
            <a:r>
              <a:rPr b="0" i="0" lang="es" sz="2100" u="none" cap="none" strike="noStrike">
                <a:solidFill>
                  <a:srgbClr val="000000"/>
                </a:solidFill>
                <a:latin typeface="Helvetica Neue Light"/>
                <a:ea typeface="Helvetica Neue Light"/>
                <a:cs typeface="Helvetica Neue Light"/>
                <a:sym typeface="Helvetica Neue Light"/>
              </a:rPr>
              <a:t>.</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585" name="Google Shape;585;p78"/>
          <p:cNvSpPr txBox="1"/>
          <p:nvPr/>
        </p:nvSpPr>
        <p:spPr>
          <a:xfrm>
            <a:off x="393375" y="356825"/>
            <a:ext cx="83610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Restricciones ON INSERT</a:t>
            </a:r>
            <a:endParaRPr b="0" i="0" sz="2600" u="none" cap="none" strike="noStrike">
              <a:solidFill>
                <a:srgbClr val="000000"/>
              </a:solidFill>
              <a:latin typeface="Arial"/>
              <a:ea typeface="Arial"/>
              <a:cs typeface="Arial"/>
              <a:sym typeface="Arial"/>
            </a:endParaRPr>
          </a:p>
        </p:txBody>
      </p:sp>
      <p:pic>
        <p:nvPicPr>
          <p:cNvPr id="586" name="Google Shape;586;p78"/>
          <p:cNvPicPr preferRelativeResize="0"/>
          <p:nvPr/>
        </p:nvPicPr>
        <p:blipFill rotWithShape="1">
          <a:blip r:embed="rId4">
            <a:alphaModFix/>
          </a:blip>
          <a:srcRect b="0" l="0" r="0" t="0"/>
          <a:stretch/>
        </p:blipFill>
        <p:spPr>
          <a:xfrm>
            <a:off x="393375" y="1758555"/>
            <a:ext cx="1722950" cy="1722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0" name="Shape 590"/>
        <p:cNvGrpSpPr/>
        <p:nvPr/>
      </p:nvGrpSpPr>
      <p:grpSpPr>
        <a:xfrm>
          <a:off x="0" y="0"/>
          <a:ext cx="0" cy="0"/>
          <a:chOff x="0" y="0"/>
          <a:chExt cx="0" cy="0"/>
        </a:xfrm>
      </p:grpSpPr>
      <p:sp>
        <p:nvSpPr>
          <p:cNvPr id="591" name="Google Shape;591;p79"/>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CLAVES CANDIDATAS</a:t>
            </a:r>
            <a:endParaRPr b="0" i="1" sz="3600" u="none" cap="none" strike="noStrike">
              <a:solidFill>
                <a:schemeClr val="dk1"/>
              </a:solidFill>
              <a:latin typeface="Anton"/>
              <a:ea typeface="Anton"/>
              <a:cs typeface="Anton"/>
              <a:sym typeface="Anton"/>
            </a:endParaRPr>
          </a:p>
        </p:txBody>
      </p:sp>
      <p:pic>
        <p:nvPicPr>
          <p:cNvPr id="592" name="Google Shape;592;p7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8" name="Google Shape;598;p80"/>
          <p:cNvSpPr txBox="1"/>
          <p:nvPr/>
        </p:nvSpPr>
        <p:spPr>
          <a:xfrm>
            <a:off x="498100" y="1600325"/>
            <a:ext cx="82563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150000"/>
              </a:lnSpc>
              <a:spcBef>
                <a:spcPts val="0"/>
              </a:spcBef>
              <a:spcAft>
                <a:spcPts val="0"/>
              </a:spcAft>
              <a:buClr>
                <a:srgbClr val="000000"/>
              </a:buClr>
              <a:buSzPts val="1100"/>
              <a:buFont typeface="Arial"/>
              <a:buNone/>
            </a:pPr>
            <a:r>
              <a:rPr b="0" i="0" lang="es" sz="2400" u="none" cap="none" strike="noStrike">
                <a:solidFill>
                  <a:srgbClr val="000000"/>
                </a:solidFill>
                <a:latin typeface="Helvetica Neue Light"/>
                <a:ea typeface="Helvetica Neue Light"/>
                <a:cs typeface="Helvetica Neue Light"/>
                <a:sym typeface="Helvetica Neue Light"/>
              </a:rPr>
              <a:t>Una clave candidata es un conjunto de atributos que identifican de manera unívoca cada tupla (</a:t>
            </a:r>
            <a:r>
              <a:rPr b="0" i="1" lang="es" sz="2400" u="none" cap="none" strike="noStrike">
                <a:solidFill>
                  <a:srgbClr val="000000"/>
                </a:solidFill>
                <a:latin typeface="Helvetica Neue Light"/>
                <a:ea typeface="Helvetica Neue Light"/>
                <a:cs typeface="Helvetica Neue Light"/>
                <a:sym typeface="Helvetica Neue Light"/>
              </a:rPr>
              <a:t>fila</a:t>
            </a:r>
            <a:r>
              <a:rPr b="0" i="0" lang="es" sz="2400" u="none" cap="none" strike="noStrike">
                <a:solidFill>
                  <a:srgbClr val="000000"/>
                </a:solidFill>
                <a:latin typeface="Helvetica Neue Light"/>
                <a:ea typeface="Helvetica Neue Light"/>
                <a:cs typeface="Helvetica Neue Light"/>
                <a:sym typeface="Helvetica Neue Light"/>
              </a:rPr>
              <a:t>) de una tabla SQL. La conforma un conjunto de columnas cuyos valores no se repiten en ninguna otra fila de dicha tabla.</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150000"/>
              </a:lnSpc>
              <a:spcBef>
                <a:spcPts val="0"/>
              </a:spcBef>
              <a:spcAft>
                <a:spcPts val="0"/>
              </a:spcAft>
              <a:buClr>
                <a:srgbClr val="000000"/>
              </a:buClr>
              <a:buSzPts val="11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99" name="Google Shape;599;p80"/>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candidatas: definición</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5" name="Google Shape;605;p81"/>
          <p:cNvSpPr txBox="1"/>
          <p:nvPr/>
        </p:nvSpPr>
        <p:spPr>
          <a:xfrm>
            <a:off x="2283950" y="1295525"/>
            <a:ext cx="66228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En una tabla que almacena datos de </a:t>
            </a:r>
            <a:r>
              <a:rPr b="1" i="0" lang="es" sz="2000" u="none" cap="none" strike="noStrike">
                <a:solidFill>
                  <a:srgbClr val="000000"/>
                </a:solidFill>
                <a:latin typeface="Helvetica Neue"/>
                <a:ea typeface="Helvetica Neue"/>
                <a:cs typeface="Helvetica Neue"/>
                <a:sym typeface="Helvetica Neue"/>
              </a:rPr>
              <a:t>personas</a:t>
            </a:r>
            <a:r>
              <a:rPr b="0" i="0" lang="es" sz="2000" u="none" cap="none" strike="noStrike">
                <a:solidFill>
                  <a:srgbClr val="000000"/>
                </a:solidFill>
                <a:latin typeface="Helvetica Neue Light"/>
                <a:ea typeface="Helvetica Neue Light"/>
                <a:cs typeface="Helvetica Neue Light"/>
                <a:sym typeface="Helvetica Neue Light"/>
              </a:rPr>
              <a:t>, encontraremos seguramente dos o más con </a:t>
            </a:r>
            <a:r>
              <a:rPr b="1" i="0" lang="es" sz="2000" u="none" cap="none" strike="noStrike">
                <a:solidFill>
                  <a:srgbClr val="000000"/>
                </a:solidFill>
                <a:latin typeface="Helvetica Neue"/>
                <a:ea typeface="Helvetica Neue"/>
                <a:cs typeface="Helvetica Neue"/>
                <a:sym typeface="Helvetica Neue"/>
              </a:rPr>
              <a:t>nombre </a:t>
            </a:r>
            <a:r>
              <a:rPr b="0" i="0" lang="es" sz="2000" u="none" cap="none" strike="noStrike">
                <a:solidFill>
                  <a:srgbClr val="000000"/>
                </a:solidFill>
                <a:latin typeface="Helvetica Neue Light"/>
                <a:ea typeface="Helvetica Neue Light"/>
                <a:cs typeface="Helvetica Neue Light"/>
                <a:sym typeface="Helvetica Neue Light"/>
              </a:rPr>
              <a:t>y </a:t>
            </a:r>
            <a:r>
              <a:rPr b="1" i="0" lang="es" sz="2000" u="none" cap="none" strike="noStrike">
                <a:solidFill>
                  <a:srgbClr val="000000"/>
                </a:solidFill>
                <a:latin typeface="Helvetica Neue"/>
                <a:ea typeface="Helvetica Neue"/>
                <a:cs typeface="Helvetica Neue"/>
                <a:sym typeface="Helvetica Neue"/>
              </a:rPr>
              <a:t>apellido </a:t>
            </a:r>
            <a:r>
              <a:rPr b="0" i="0" lang="es" sz="2000" u="none" cap="none" strike="noStrike">
                <a:solidFill>
                  <a:srgbClr val="000000"/>
                </a:solidFill>
                <a:latin typeface="Helvetica Neue Light"/>
                <a:ea typeface="Helvetica Neue Light"/>
                <a:cs typeface="Helvetica Neue Light"/>
                <a:sym typeface="Helvetica Neue Light"/>
              </a:rPr>
              <a:t>coincidente. Si deseamos que el conjunto de datos de un registro no se repita, podemos optar por un tercer dato que conforme la </a:t>
            </a:r>
            <a:r>
              <a:rPr b="1" i="0" lang="es" sz="2000" u="none" cap="none" strike="noStrike">
                <a:solidFill>
                  <a:srgbClr val="000000"/>
                </a:solidFill>
                <a:latin typeface="Helvetica Neue"/>
                <a:ea typeface="Helvetica Neue"/>
                <a:cs typeface="Helvetica Neue"/>
                <a:sym typeface="Helvetica Neue"/>
              </a:rPr>
              <a:t>clave candidata</a:t>
            </a:r>
            <a:r>
              <a:rPr b="0" i="0" lang="es"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606" name="Google Shape;606;p81"/>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candidatas: definición</a:t>
            </a:r>
            <a:endParaRPr b="0" i="0" sz="2600" u="none" cap="none" strike="noStrike">
              <a:solidFill>
                <a:srgbClr val="000000"/>
              </a:solidFill>
              <a:latin typeface="Arial"/>
              <a:ea typeface="Arial"/>
              <a:cs typeface="Arial"/>
              <a:sym typeface="Arial"/>
            </a:endParaRPr>
          </a:p>
        </p:txBody>
      </p:sp>
      <p:pic>
        <p:nvPicPr>
          <p:cNvPr id="607" name="Google Shape;607;p81"/>
          <p:cNvPicPr preferRelativeResize="0"/>
          <p:nvPr/>
        </p:nvPicPr>
        <p:blipFill rotWithShape="1">
          <a:blip r:embed="rId4">
            <a:alphaModFix/>
          </a:blip>
          <a:srcRect b="0" l="0" r="0" t="0"/>
          <a:stretch/>
        </p:blipFill>
        <p:spPr>
          <a:xfrm>
            <a:off x="393375" y="1295525"/>
            <a:ext cx="1738175" cy="173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9"/>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TABLAS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3" name="Google Shape;613;p82"/>
          <p:cNvSpPr txBox="1"/>
          <p:nvPr/>
        </p:nvSpPr>
        <p:spPr>
          <a:xfrm>
            <a:off x="2131550" y="1371725"/>
            <a:ext cx="66228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ejemplo, combinando</a:t>
            </a:r>
            <a:r>
              <a:rPr b="0" i="0" lang="es" sz="1800" u="none" cap="none" strike="noStrike">
                <a:solidFill>
                  <a:srgbClr val="000000"/>
                </a:solidFill>
                <a:latin typeface="Helvetica Neue"/>
                <a:ea typeface="Helvetica Neue"/>
                <a:cs typeface="Helvetica Neue"/>
                <a:sym typeface="Helvetica Neue"/>
              </a:rPr>
              <a:t> </a:t>
            </a:r>
            <a:r>
              <a:rPr b="1" i="0" lang="es" sz="1800" u="none" cap="none" strike="noStrike">
                <a:solidFill>
                  <a:srgbClr val="000000"/>
                </a:solidFill>
                <a:latin typeface="Helvetica Neue"/>
                <a:ea typeface="Helvetica Neue"/>
                <a:cs typeface="Helvetica Neue"/>
                <a:sym typeface="Helvetica Neue"/>
              </a:rPr>
              <a:t>nombre</a:t>
            </a:r>
            <a:r>
              <a:rPr b="0" i="0" lang="es" sz="1800" u="none" cap="none" strike="noStrike">
                <a:solidFill>
                  <a:srgbClr val="000000"/>
                </a:solidFill>
                <a:latin typeface="Helvetica Neue"/>
                <a:ea typeface="Helvetica Neue"/>
                <a:cs typeface="Helvetica Neue"/>
                <a:sym typeface="Helvetica Neue"/>
              </a:rPr>
              <a:t> + </a:t>
            </a:r>
            <a:r>
              <a:rPr b="1" i="0" lang="es" sz="1800" u="none" cap="none" strike="noStrike">
                <a:solidFill>
                  <a:srgbClr val="000000"/>
                </a:solidFill>
                <a:latin typeface="Helvetica Neue"/>
                <a:ea typeface="Helvetica Neue"/>
                <a:cs typeface="Helvetica Neue"/>
                <a:sym typeface="Helvetica Neue"/>
              </a:rPr>
              <a:t>apellido</a:t>
            </a:r>
            <a:r>
              <a:rPr b="0" i="0" lang="es" sz="1800" u="none" cap="none" strike="noStrike">
                <a:solidFill>
                  <a:srgbClr val="000000"/>
                </a:solidFill>
                <a:latin typeface="Helvetica Neue"/>
                <a:ea typeface="Helvetica Neue"/>
                <a:cs typeface="Helvetica Neue"/>
                <a:sym typeface="Helvetica Neue"/>
              </a:rPr>
              <a:t> + </a:t>
            </a:r>
            <a:r>
              <a:rPr b="1" i="0" lang="es" sz="1800" u="none" cap="none" strike="noStrike">
                <a:solidFill>
                  <a:srgbClr val="000000"/>
                </a:solidFill>
                <a:latin typeface="Helvetica Neue"/>
                <a:ea typeface="Helvetica Neue"/>
                <a:cs typeface="Helvetica Neue"/>
                <a:sym typeface="Helvetica Neue"/>
              </a:rPr>
              <a:t>documento</a:t>
            </a:r>
            <a:r>
              <a:rPr b="0"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tendríamos una clave candidata que haga el registro; único.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38100" rtl="0" algn="ctr">
              <a:lnSpc>
                <a:spcPct val="200000"/>
              </a:lnSpc>
              <a:spcBef>
                <a:spcPts val="1000"/>
              </a:spcBef>
              <a:spcAft>
                <a:spcPts val="0"/>
              </a:spcAft>
              <a:buClr>
                <a:schemeClr val="accent5"/>
              </a:buClr>
              <a:buSzPts val="1800"/>
              <a:buFont typeface="Helvetica Neue Light"/>
              <a:buChar char="-"/>
            </a:pPr>
            <a:r>
              <a:rPr b="0" i="1" lang="es" sz="1800" u="none" cap="none" strike="noStrike">
                <a:solidFill>
                  <a:schemeClr val="accent5"/>
                </a:solidFill>
                <a:latin typeface="Helvetica Neue Light"/>
                <a:ea typeface="Helvetica Neue Light"/>
                <a:cs typeface="Helvetica Neue Light"/>
                <a:sym typeface="Helvetica Neue Light"/>
              </a:rPr>
              <a:t>¡Pero se puede duplicar un documento!</a:t>
            </a:r>
            <a:endParaRPr b="0" i="0" sz="1800" u="none" cap="none" strike="noStrike">
              <a:solidFill>
                <a:schemeClr val="accent5"/>
              </a:solidFill>
              <a:latin typeface="Helvetica Neue Light"/>
              <a:ea typeface="Helvetica Neue Light"/>
              <a:cs typeface="Helvetica Neue Light"/>
              <a:sym typeface="Helvetica Neue Light"/>
            </a:endParaRPr>
          </a:p>
          <a:p>
            <a:pPr indent="0" lvl="0" marL="0" marR="38100" rtl="0" algn="ctr">
              <a:lnSpc>
                <a:spcPct val="200000"/>
              </a:lnSpc>
              <a:spcBef>
                <a:spcPts val="1000"/>
              </a:spcBef>
              <a:spcAft>
                <a:spcPts val="0"/>
              </a:spcAft>
              <a:buClr>
                <a:srgbClr val="000000"/>
              </a:buClr>
              <a:buSzPts val="11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Sí, es verdad. Para esto podríamos elegir, en su lugar, la dirección de </a:t>
            </a:r>
            <a:r>
              <a:rPr b="1" i="0" lang="es" sz="1800" u="none" cap="none" strike="noStrike">
                <a:solidFill>
                  <a:srgbClr val="000000"/>
                </a:solidFill>
                <a:latin typeface="Helvetica Neue"/>
                <a:ea typeface="Helvetica Neue"/>
                <a:cs typeface="Helvetica Neue"/>
                <a:sym typeface="Helvetica Neue"/>
              </a:rPr>
              <a:t>correo electrónico</a:t>
            </a:r>
            <a:r>
              <a:rPr b="0" i="0" lang="es" sz="1800" u="none" cap="none" strike="noStrike">
                <a:solidFill>
                  <a:srgbClr val="000000"/>
                </a:solidFill>
                <a:latin typeface="Helvetica Neue Light"/>
                <a:ea typeface="Helvetica Neue Light"/>
                <a:cs typeface="Helvetica Neue Light"/>
                <a:sym typeface="Helvetica Neue Light"/>
              </a:rPr>
              <a:t> o su </a:t>
            </a:r>
            <a:r>
              <a:rPr b="1" i="0" lang="es" sz="1800" u="none" cap="none" strike="noStrike">
                <a:solidFill>
                  <a:srgbClr val="000000"/>
                </a:solidFill>
                <a:latin typeface="Helvetica Neue"/>
                <a:ea typeface="Helvetica Neue"/>
                <a:cs typeface="Helvetica Neue"/>
                <a:sym typeface="Helvetica Neue"/>
              </a:rPr>
              <a:t>teléfono móvil</a:t>
            </a:r>
            <a:r>
              <a:rPr b="0" i="0" lang="es" sz="1800" u="none" cap="none" strike="noStrike">
                <a:solidFill>
                  <a:srgbClr val="000000"/>
                </a:solidFill>
                <a:latin typeface="Helvetica Neue"/>
                <a:ea typeface="Helvetica Neue"/>
                <a:cs typeface="Helvetica Neue"/>
                <a:sym typeface="Helvetica Neue"/>
              </a:rPr>
              <a:t>.</a:t>
            </a:r>
            <a:endParaRPr b="0" i="0" sz="1800" u="none" cap="none" strike="noStrike">
              <a:solidFill>
                <a:srgbClr val="000000"/>
              </a:solidFill>
              <a:latin typeface="Helvetica Neue"/>
              <a:ea typeface="Helvetica Neue"/>
              <a:cs typeface="Helvetica Neue"/>
              <a:sym typeface="Helvetica Neue"/>
            </a:endParaRPr>
          </a:p>
        </p:txBody>
      </p:sp>
      <p:sp>
        <p:nvSpPr>
          <p:cNvPr id="614" name="Google Shape;614;p82"/>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candidatas: definición</a:t>
            </a:r>
            <a:endParaRPr b="0" i="0" sz="2600" u="none" cap="none" strike="noStrike">
              <a:solidFill>
                <a:srgbClr val="000000"/>
              </a:solidFill>
              <a:latin typeface="Arial"/>
              <a:ea typeface="Arial"/>
              <a:cs typeface="Arial"/>
              <a:sym typeface="Arial"/>
            </a:endParaRPr>
          </a:p>
        </p:txBody>
      </p:sp>
      <p:pic>
        <p:nvPicPr>
          <p:cNvPr id="615" name="Google Shape;615;p82"/>
          <p:cNvPicPr preferRelativeResize="0"/>
          <p:nvPr/>
        </p:nvPicPr>
        <p:blipFill rotWithShape="1">
          <a:blip r:embed="rId4">
            <a:alphaModFix/>
          </a:blip>
          <a:srcRect b="0" l="0" r="0" t="0"/>
          <a:stretch/>
        </p:blipFill>
        <p:spPr>
          <a:xfrm>
            <a:off x="393375" y="1295525"/>
            <a:ext cx="1738175" cy="1738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19" name="Shape 619"/>
        <p:cNvGrpSpPr/>
        <p:nvPr/>
      </p:nvGrpSpPr>
      <p:grpSpPr>
        <a:xfrm>
          <a:off x="0" y="0"/>
          <a:ext cx="0" cy="0"/>
          <a:chOff x="0" y="0"/>
          <a:chExt cx="0" cy="0"/>
        </a:xfrm>
      </p:grpSpPr>
      <p:sp>
        <p:nvSpPr>
          <p:cNvPr id="620" name="Google Shape;620;p83"/>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CLAVES CONCATENADAS</a:t>
            </a:r>
            <a:endParaRPr b="0" i="1" sz="3600" u="none" cap="none" strike="noStrike">
              <a:solidFill>
                <a:schemeClr val="dk1"/>
              </a:solidFill>
              <a:latin typeface="Anton"/>
              <a:ea typeface="Anton"/>
              <a:cs typeface="Anton"/>
              <a:sym typeface="Anton"/>
            </a:endParaRPr>
          </a:p>
        </p:txBody>
      </p:sp>
      <p:pic>
        <p:nvPicPr>
          <p:cNvPr id="621" name="Google Shape;621;p8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7" name="Google Shape;627;p84"/>
          <p:cNvSpPr txBox="1"/>
          <p:nvPr/>
        </p:nvSpPr>
        <p:spPr>
          <a:xfrm>
            <a:off x="1974000" y="1295525"/>
            <a:ext cx="67806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Una </a:t>
            </a:r>
            <a:r>
              <a:rPr b="1" i="0" lang="es" sz="2100" u="none" cap="none" strike="noStrike">
                <a:solidFill>
                  <a:srgbClr val="000000"/>
                </a:solidFill>
                <a:latin typeface="Helvetica Neue"/>
                <a:ea typeface="Helvetica Neue"/>
                <a:cs typeface="Helvetica Neue"/>
                <a:sym typeface="Helvetica Neue"/>
              </a:rPr>
              <a:t>clave concatenada</a:t>
            </a:r>
            <a:r>
              <a:rPr b="0" i="0" lang="es" sz="2100" u="none" cap="none" strike="noStrike">
                <a:solidFill>
                  <a:srgbClr val="000000"/>
                </a:solidFill>
                <a:latin typeface="Helvetica Neue"/>
                <a:ea typeface="Helvetica Neue"/>
                <a:cs typeface="Helvetica Neue"/>
                <a:sym typeface="Helvetica Neue"/>
              </a:rPr>
              <a:t>,</a:t>
            </a:r>
            <a:r>
              <a:rPr b="0" i="0" lang="es" sz="2100" u="none" cap="none" strike="noStrike">
                <a:solidFill>
                  <a:srgbClr val="000000"/>
                </a:solidFill>
                <a:latin typeface="Helvetica Neue Light"/>
                <a:ea typeface="Helvetica Neue Light"/>
                <a:cs typeface="Helvetica Neue Light"/>
                <a:sym typeface="Helvetica Neue Light"/>
              </a:rPr>
              <a:t> también conocida como </a:t>
            </a:r>
            <a:r>
              <a:rPr b="1" i="0" lang="es" sz="2100" u="none" cap="none" strike="noStrike">
                <a:solidFill>
                  <a:srgbClr val="000000"/>
                </a:solidFill>
                <a:latin typeface="Helvetica Neue"/>
                <a:ea typeface="Helvetica Neue"/>
                <a:cs typeface="Helvetica Neue"/>
                <a:sym typeface="Helvetica Neue"/>
              </a:rPr>
              <a:t>clave compuesta</a:t>
            </a:r>
            <a:r>
              <a:rPr b="0" i="0" lang="es" sz="2100" u="none" cap="none" strike="noStrike">
                <a:solidFill>
                  <a:srgbClr val="000000"/>
                </a:solidFill>
                <a:latin typeface="Helvetica Neue Light"/>
                <a:ea typeface="Helvetica Neue Light"/>
                <a:cs typeface="Helvetica Neue Light"/>
                <a:sym typeface="Helvetica Neue Light"/>
              </a:rPr>
              <a:t>, es una clave primaria formada por más de un campo. Se usa en situaciones donde una clave primaria no satisface la necesidad de identificar unívocamente un registro o situación.</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628" name="Google Shape;628;p84"/>
          <p:cNvSpPr txBox="1"/>
          <p:nvPr/>
        </p:nvSpPr>
        <p:spPr>
          <a:xfrm>
            <a:off x="393375" y="356825"/>
            <a:ext cx="49998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concatenadas: definición</a:t>
            </a:r>
            <a:endParaRPr b="0" i="0" sz="2600" u="none" cap="none" strike="noStrike">
              <a:solidFill>
                <a:srgbClr val="000000"/>
              </a:solidFill>
              <a:latin typeface="Arial"/>
              <a:ea typeface="Arial"/>
              <a:cs typeface="Arial"/>
              <a:sym typeface="Arial"/>
            </a:endParaRPr>
          </a:p>
        </p:txBody>
      </p:sp>
      <p:pic>
        <p:nvPicPr>
          <p:cNvPr id="629" name="Google Shape;629;p84"/>
          <p:cNvPicPr preferRelativeResize="0"/>
          <p:nvPr/>
        </p:nvPicPr>
        <p:blipFill rotWithShape="1">
          <a:blip r:embed="rId4">
            <a:alphaModFix/>
          </a:blip>
          <a:srcRect b="0" l="0" r="0" t="0"/>
          <a:stretch/>
        </p:blipFill>
        <p:spPr>
          <a:xfrm>
            <a:off x="393375" y="1219325"/>
            <a:ext cx="1428225" cy="1428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5" name="Google Shape;635;p85"/>
          <p:cNvSpPr txBox="1"/>
          <p:nvPr/>
        </p:nvSpPr>
        <p:spPr>
          <a:xfrm>
            <a:off x="1974000" y="1295525"/>
            <a:ext cx="6780600" cy="31062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Un caso óptimo sería un estacionamiento vehicular, donde guardamos nuestro vehículo de forma frecuente.</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38100" rtl="0" algn="ctr">
              <a:lnSpc>
                <a:spcPct val="200000"/>
              </a:lnSpc>
              <a:spcBef>
                <a:spcPts val="0"/>
              </a:spcBef>
              <a:spcAft>
                <a:spcPts val="0"/>
              </a:spcAft>
              <a:buClr>
                <a:srgbClr val="000000"/>
              </a:buClr>
              <a:buSzPts val="11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bien</a:t>
            </a:r>
            <a:r>
              <a:rPr b="0" i="0" lang="es" sz="2000" u="none" cap="none" strike="noStrike">
                <a:solidFill>
                  <a:srgbClr val="000000"/>
                </a:solidFill>
                <a:latin typeface="Helvetica Neue"/>
                <a:ea typeface="Helvetica Neue"/>
                <a:cs typeface="Helvetica Neue"/>
                <a:sym typeface="Helvetica Neue"/>
              </a:rPr>
              <a:t> </a:t>
            </a:r>
            <a:r>
              <a:rPr b="1" i="0" lang="es" sz="2000" u="none" cap="none" strike="noStrike">
                <a:solidFill>
                  <a:srgbClr val="000000"/>
                </a:solidFill>
                <a:latin typeface="Helvetica Neue"/>
                <a:ea typeface="Helvetica Neue"/>
                <a:cs typeface="Helvetica Neue"/>
                <a:sym typeface="Helvetica Neue"/>
              </a:rPr>
              <a:t>patente</a:t>
            </a:r>
            <a:r>
              <a:rPr b="0" i="0" lang="es" sz="2000" u="none" cap="none" strike="noStrike">
                <a:solidFill>
                  <a:srgbClr val="000000"/>
                </a:solidFill>
                <a:latin typeface="Helvetica Neue Light"/>
                <a:ea typeface="Helvetica Neue Light"/>
                <a:cs typeface="Helvetica Neue Light"/>
                <a:sym typeface="Helvetica Neue Light"/>
              </a:rPr>
              <a:t> podría definir una clave única, si ingresamos varias veces en un día la tabla de registro de ingreso romperá su exclusividad en el registro.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636" name="Google Shape;636;p85"/>
          <p:cNvSpPr txBox="1"/>
          <p:nvPr/>
        </p:nvSpPr>
        <p:spPr>
          <a:xfrm>
            <a:off x="393375" y="356825"/>
            <a:ext cx="83613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concatenadas: implementación</a:t>
            </a:r>
            <a:endParaRPr b="0" i="0" sz="2600" u="none" cap="none" strike="noStrike">
              <a:solidFill>
                <a:srgbClr val="000000"/>
              </a:solidFill>
              <a:latin typeface="Arial"/>
              <a:ea typeface="Arial"/>
              <a:cs typeface="Arial"/>
              <a:sym typeface="Arial"/>
            </a:endParaRPr>
          </a:p>
        </p:txBody>
      </p:sp>
      <p:pic>
        <p:nvPicPr>
          <p:cNvPr id="637" name="Google Shape;637;p85"/>
          <p:cNvPicPr preferRelativeResize="0"/>
          <p:nvPr/>
        </p:nvPicPr>
        <p:blipFill rotWithShape="1">
          <a:blip r:embed="rId4">
            <a:alphaModFix/>
          </a:blip>
          <a:srcRect b="0" l="0" r="0" t="0"/>
          <a:stretch/>
        </p:blipFill>
        <p:spPr>
          <a:xfrm>
            <a:off x="393375" y="1219325"/>
            <a:ext cx="1428225" cy="1428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3" name="Google Shape;643;p86"/>
          <p:cNvSpPr txBox="1"/>
          <p:nvPr/>
        </p:nvSpPr>
        <p:spPr>
          <a:xfrm>
            <a:off x="313425" y="1066925"/>
            <a:ext cx="7668300" cy="1688100"/>
          </a:xfrm>
          <a:prstGeom prst="rect">
            <a:avLst/>
          </a:prstGeom>
          <a:noFill/>
          <a:ln>
            <a:noFill/>
          </a:ln>
        </p:spPr>
        <p:txBody>
          <a:bodyPr anchorCtr="0" anchor="t" bIns="91425" lIns="91425" spcFirstLastPara="1" rIns="91425" wrap="square" tIns="91425">
            <a:noAutofit/>
          </a:bodyPr>
          <a:lstStyle/>
          <a:p>
            <a:pPr indent="0" lvl="0" marL="0" marR="38100" rtl="0" algn="ctr">
              <a:lnSpc>
                <a:spcPct val="200000"/>
              </a:lnSpc>
              <a:spcBef>
                <a:spcPts val="0"/>
              </a:spcBef>
              <a:spcAft>
                <a:spcPts val="0"/>
              </a:spcAft>
              <a:buClr>
                <a:srgbClr val="000000"/>
              </a:buClr>
              <a:buSzPts val="1100"/>
              <a:buFont typeface="Arial"/>
              <a:buNone/>
            </a:pPr>
            <a:r>
              <a:rPr b="0" i="0" lang="es" sz="2100" u="none" cap="none" strike="noStrike">
                <a:solidFill>
                  <a:srgbClr val="000000"/>
                </a:solidFill>
                <a:latin typeface="Helvetica Neue Light"/>
                <a:ea typeface="Helvetica Neue Light"/>
                <a:cs typeface="Helvetica Neue Light"/>
                <a:sym typeface="Helvetica Neue Light"/>
              </a:rPr>
              <a:t>Su implementación en una tabla SQL se realiza a través del atributo </a:t>
            </a:r>
            <a:r>
              <a:rPr b="1" i="0" lang="es" sz="2100" u="none" cap="none" strike="noStrike">
                <a:solidFill>
                  <a:srgbClr val="000000"/>
                </a:solidFill>
                <a:latin typeface="Helvetica Neue"/>
                <a:ea typeface="Helvetica Neue"/>
                <a:cs typeface="Helvetica Neue"/>
                <a:sym typeface="Helvetica Neue"/>
              </a:rPr>
              <a:t>PRIMARY KEY</a:t>
            </a:r>
            <a:r>
              <a:rPr b="0" i="0" lang="es" sz="2100" u="none" cap="none" strike="noStrike">
                <a:solidFill>
                  <a:srgbClr val="000000"/>
                </a:solidFill>
                <a:latin typeface="Helvetica Neue Light"/>
                <a:ea typeface="Helvetica Neue Light"/>
                <a:cs typeface="Helvetica Neue Light"/>
                <a:sym typeface="Helvetica Neue Light"/>
              </a:rPr>
              <a:t>, combinando en éste el nombre de cada columna, separado por una coma.</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644" name="Google Shape;644;p86"/>
          <p:cNvSpPr txBox="1"/>
          <p:nvPr/>
        </p:nvSpPr>
        <p:spPr>
          <a:xfrm>
            <a:off x="402025" y="356825"/>
            <a:ext cx="83526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Arial"/>
              <a:buNone/>
            </a:pPr>
            <a:r>
              <a:rPr b="0" i="1" lang="es" sz="2600" u="none" cap="none" strike="noStrike">
                <a:solidFill>
                  <a:schemeClr val="dk1"/>
                </a:solidFill>
                <a:latin typeface="Anton"/>
                <a:ea typeface="Anton"/>
                <a:cs typeface="Anton"/>
                <a:sym typeface="Anton"/>
              </a:rPr>
              <a:t>Claves concatenadas: SQL</a:t>
            </a:r>
            <a:endParaRPr b="0" i="0" sz="2600" u="none" cap="none" strike="noStrike">
              <a:solidFill>
                <a:srgbClr val="000000"/>
              </a:solidFill>
              <a:latin typeface="Arial"/>
              <a:ea typeface="Arial"/>
              <a:cs typeface="Arial"/>
              <a:sym typeface="Arial"/>
            </a:endParaRPr>
          </a:p>
        </p:txBody>
      </p:sp>
      <p:pic>
        <p:nvPicPr>
          <p:cNvPr id="645" name="Google Shape;645;p86"/>
          <p:cNvPicPr preferRelativeResize="0"/>
          <p:nvPr/>
        </p:nvPicPr>
        <p:blipFill>
          <a:blip r:embed="rId4">
            <a:alphaModFix/>
          </a:blip>
          <a:stretch>
            <a:fillRect/>
          </a:stretch>
        </p:blipFill>
        <p:spPr>
          <a:xfrm>
            <a:off x="470975" y="2801050"/>
            <a:ext cx="8250225" cy="2324100"/>
          </a:xfrm>
          <a:prstGeom prst="rect">
            <a:avLst/>
          </a:prstGeom>
          <a:noFill/>
          <a:ln>
            <a:noFill/>
          </a:ln>
        </p:spPr>
      </p:pic>
      <p:sp>
        <p:nvSpPr>
          <p:cNvPr id="646" name="Google Shape;646;p86"/>
          <p:cNvSpPr/>
          <p:nvPr/>
        </p:nvSpPr>
        <p:spPr>
          <a:xfrm>
            <a:off x="1382554" y="4127831"/>
            <a:ext cx="4578900" cy="22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p86"/>
          <p:cNvPicPr preferRelativeResize="0"/>
          <p:nvPr/>
        </p:nvPicPr>
        <p:blipFill>
          <a:blip r:embed="rId5">
            <a:alphaModFix/>
          </a:blip>
          <a:stretch>
            <a:fillRect/>
          </a:stretch>
        </p:blipFill>
        <p:spPr>
          <a:xfrm>
            <a:off x="6793725" y="2307305"/>
            <a:ext cx="1960900" cy="1759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7"/>
          <p:cNvSpPr txBox="1"/>
          <p:nvPr/>
        </p:nvSpPr>
        <p:spPr>
          <a:xfrm>
            <a:off x="335600" y="2520825"/>
            <a:ext cx="85437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MODIFICAR ESTRUCTURA DE TABLAS</a:t>
            </a:r>
            <a:endParaRPr b="0" i="1" sz="4000" u="none" cap="none" strike="noStrike">
              <a:solidFill>
                <a:srgbClr val="000000"/>
              </a:solidFill>
              <a:latin typeface="Anton"/>
              <a:ea typeface="Anton"/>
              <a:cs typeface="Anton"/>
              <a:sym typeface="Anton"/>
            </a:endParaRPr>
          </a:p>
        </p:txBody>
      </p:sp>
      <p:sp>
        <p:nvSpPr>
          <p:cNvPr id="653" name="Google Shape;653;p87"/>
          <p:cNvSpPr txBox="1"/>
          <p:nvPr/>
        </p:nvSpPr>
        <p:spPr>
          <a:xfrm>
            <a:off x="729300" y="3392050"/>
            <a:ext cx="7715100" cy="126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Continuamos trabajando con las tablas creadas en la clase 06.</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 sz="1600" u="none" cap="none" strike="noStrike">
                <a:solidFill>
                  <a:schemeClr val="dk1"/>
                </a:solidFill>
                <a:highlight>
                  <a:schemeClr val="lt1"/>
                </a:highlight>
                <a:latin typeface="Helvetica Neue Light"/>
                <a:ea typeface="Helvetica Neue Light"/>
                <a:cs typeface="Helvetica Neue Light"/>
                <a:sym typeface="Helvetica Neue Light"/>
              </a:rPr>
              <a:t>Tiempo estimado: 15 minutos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54" name="Google Shape;654;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5" name="Google Shape;655;p87"/>
          <p:cNvPicPr preferRelativeResize="0"/>
          <p:nvPr/>
        </p:nvPicPr>
        <p:blipFill rotWithShape="1">
          <a:blip r:embed="rId4">
            <a:alphaModFix/>
          </a:blip>
          <a:srcRect b="0" l="0" r="0" t="0"/>
          <a:stretch/>
        </p:blipFill>
        <p:spPr>
          <a:xfrm>
            <a:off x="3882275" y="1051649"/>
            <a:ext cx="1379450" cy="1379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8"/>
          <p:cNvSpPr txBox="1"/>
          <p:nvPr/>
        </p:nvSpPr>
        <p:spPr>
          <a:xfrm>
            <a:off x="340350" y="1123500"/>
            <a:ext cx="8463300" cy="338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Retomando el diseño de tablas que realizamos en las prácticas de la </a:t>
            </a:r>
            <a:r>
              <a:rPr b="1" i="0" lang="es" sz="1900" u="none" cap="none" strike="noStrike">
                <a:solidFill>
                  <a:schemeClr val="dk1"/>
                </a:solidFill>
                <a:latin typeface="Helvetica Neue"/>
                <a:ea typeface="Helvetica Neue"/>
                <a:cs typeface="Helvetica Neue"/>
                <a:sym typeface="Helvetica Neue"/>
              </a:rPr>
              <a:t>Clase 06</a:t>
            </a:r>
            <a:r>
              <a:rPr b="0" i="0" lang="es" sz="1900" u="none" cap="none" strike="noStrike">
                <a:solidFill>
                  <a:schemeClr val="dk1"/>
                </a:solidFill>
                <a:latin typeface="Helvetica Neue Light"/>
                <a:ea typeface="Helvetica Neue Light"/>
                <a:cs typeface="Helvetica Neue Light"/>
                <a:sym typeface="Helvetica Neue Light"/>
              </a:rPr>
              <a:t>, modificar dichas entidades aplicando:</a:t>
            </a:r>
            <a:endParaRPr b="0" i="0" sz="1900" u="none" cap="none" strike="noStrike">
              <a:solidFill>
                <a:schemeClr val="dk1"/>
              </a:solidFill>
              <a:latin typeface="Helvetica Neue Light"/>
              <a:ea typeface="Helvetica Neue Light"/>
              <a:cs typeface="Helvetica Neue Light"/>
              <a:sym typeface="Helvetica Neue Light"/>
            </a:endParaRPr>
          </a:p>
          <a:p>
            <a:pPr indent="-349250" lvl="0" marL="457200" marR="0" rtl="0" algn="just">
              <a:lnSpc>
                <a:spcPct val="150000"/>
              </a:lnSpc>
              <a:spcBef>
                <a:spcPts val="0"/>
              </a:spcBef>
              <a:spcAft>
                <a:spcPts val="0"/>
              </a:spcAft>
              <a:buClr>
                <a:srgbClr val="3CEFAB"/>
              </a:buClr>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Claves primarias.</a:t>
            </a:r>
            <a:endParaRPr b="0" i="0" sz="1900" u="none" cap="none" strike="noStrike">
              <a:solidFill>
                <a:schemeClr val="dk1"/>
              </a:solidFill>
              <a:latin typeface="Helvetica Neue Light"/>
              <a:ea typeface="Helvetica Neue Light"/>
              <a:cs typeface="Helvetica Neue Light"/>
              <a:sym typeface="Helvetica Neue Light"/>
            </a:endParaRPr>
          </a:p>
          <a:p>
            <a:pPr indent="-349250" lvl="0" marL="457200" marR="0" rtl="0" algn="just">
              <a:lnSpc>
                <a:spcPct val="150000"/>
              </a:lnSpc>
              <a:spcBef>
                <a:spcPts val="0"/>
              </a:spcBef>
              <a:spcAft>
                <a:spcPts val="0"/>
              </a:spcAft>
              <a:buClr>
                <a:srgbClr val="3CEFAB"/>
              </a:buClr>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Claves foráneas.</a:t>
            </a:r>
            <a:endParaRPr b="0" i="0" sz="1900" u="none" cap="none" strike="noStrike">
              <a:solidFill>
                <a:schemeClr val="dk1"/>
              </a:solidFill>
              <a:latin typeface="Helvetica Neue Light"/>
              <a:ea typeface="Helvetica Neue Light"/>
              <a:cs typeface="Helvetica Neue Light"/>
              <a:sym typeface="Helvetica Neue Light"/>
            </a:endParaRPr>
          </a:p>
          <a:p>
            <a:pPr indent="-349250" lvl="0" marL="457200" marR="0" rtl="0" algn="just">
              <a:lnSpc>
                <a:spcPct val="150000"/>
              </a:lnSpc>
              <a:spcBef>
                <a:spcPts val="0"/>
              </a:spcBef>
              <a:spcAft>
                <a:spcPts val="0"/>
              </a:spcAft>
              <a:buClr>
                <a:srgbClr val="3CEFAB"/>
              </a:buClr>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Índices.</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También debes generar el modelo relacional utilizando </a:t>
            </a:r>
            <a:r>
              <a:rPr b="1" i="0" lang="es" sz="1900" u="none" cap="none" strike="noStrike">
                <a:solidFill>
                  <a:schemeClr val="dk1"/>
                </a:solidFill>
                <a:latin typeface="Helvetica Neue"/>
                <a:ea typeface="Helvetica Neue"/>
                <a:cs typeface="Helvetica Neue"/>
                <a:sym typeface="Helvetica Neue"/>
              </a:rPr>
              <a:t>Reverse Engineering</a:t>
            </a:r>
            <a:r>
              <a:rPr b="0" i="0" lang="es" sz="1900" u="none" cap="none" strike="noStrike">
                <a:solidFill>
                  <a:schemeClr val="dk1"/>
                </a:solidFill>
                <a:latin typeface="Helvetica Neue Light"/>
                <a:ea typeface="Helvetica Neue Light"/>
                <a:cs typeface="Helvetica Neue Light"/>
                <a:sym typeface="Helvetica Neue Light"/>
              </a:rPr>
              <a:t>.</a:t>
            </a:r>
            <a:endParaRPr b="0" i="0" sz="1900" u="none" cap="none" strike="noStrike">
              <a:solidFill>
                <a:schemeClr val="dk1"/>
              </a:solidFill>
              <a:latin typeface="Helvetica Neue Light"/>
              <a:ea typeface="Helvetica Neue Light"/>
              <a:cs typeface="Helvetica Neue Light"/>
              <a:sym typeface="Helvetica Neue Light"/>
            </a:endParaRPr>
          </a:p>
        </p:txBody>
      </p:sp>
      <p:pic>
        <p:nvPicPr>
          <p:cNvPr id="661" name="Google Shape;66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2" name="Google Shape;662;p88"/>
          <p:cNvPicPr preferRelativeResize="0"/>
          <p:nvPr/>
        </p:nvPicPr>
        <p:blipFill rotWithShape="1">
          <a:blip r:embed="rId4">
            <a:alphaModFix/>
          </a:blip>
          <a:srcRect b="0" l="0" r="0" t="0"/>
          <a:stretch/>
        </p:blipFill>
        <p:spPr>
          <a:xfrm>
            <a:off x="7169475" y="299625"/>
            <a:ext cx="1634174" cy="639850"/>
          </a:xfrm>
          <a:prstGeom prst="rect">
            <a:avLst/>
          </a:prstGeom>
          <a:noFill/>
          <a:ln>
            <a:noFill/>
          </a:ln>
        </p:spPr>
      </p:pic>
      <p:sp>
        <p:nvSpPr>
          <p:cNvPr id="663" name="Google Shape;663;p88"/>
          <p:cNvSpPr txBox="1"/>
          <p:nvPr/>
        </p:nvSpPr>
        <p:spPr>
          <a:xfrm>
            <a:off x="257775" y="356825"/>
            <a:ext cx="52767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s" sz="2400" u="none" cap="none" strike="noStrike">
                <a:solidFill>
                  <a:schemeClr val="dk1"/>
                </a:solidFill>
                <a:latin typeface="Anton"/>
                <a:ea typeface="Anton"/>
                <a:cs typeface="Anton"/>
                <a:sym typeface="Anton"/>
              </a:rPr>
              <a:t>MODIFICAR ESTRUCTURA DE TABLAS</a:t>
            </a:r>
            <a:endParaRPr b="0" i="0" sz="2400" u="none" cap="none" strike="noStrike">
              <a:solidFill>
                <a:schemeClr val="dk1"/>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9"/>
          <p:cNvSpPr txBox="1"/>
          <p:nvPr/>
        </p:nvSpPr>
        <p:spPr>
          <a:xfrm>
            <a:off x="335600" y="2520825"/>
            <a:ext cx="8543700" cy="110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DESCRIPCIÓN DE TABLAS</a:t>
            </a:r>
            <a:endParaRPr b="0" i="1" sz="4000" u="none" cap="none" strike="noStrike">
              <a:solidFill>
                <a:srgbClr val="000000"/>
              </a:solidFill>
              <a:latin typeface="Anton"/>
              <a:ea typeface="Anton"/>
              <a:cs typeface="Anton"/>
              <a:sym typeface="Anton"/>
            </a:endParaRPr>
          </a:p>
        </p:txBody>
      </p:sp>
      <p:sp>
        <p:nvSpPr>
          <p:cNvPr id="669" name="Google Shape;669;p89"/>
          <p:cNvSpPr txBox="1"/>
          <p:nvPr/>
        </p:nvSpPr>
        <p:spPr>
          <a:xfrm>
            <a:off x="129950" y="3623325"/>
            <a:ext cx="89550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Describiremos las tablas que componen nuestro proyecto final.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70" name="Google Shape;670;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1" name="Google Shape;671;p8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72" name="Google Shape;672;p89"/>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aphicFrame>
        <p:nvGraphicFramePr>
          <p:cNvPr id="677" name="Google Shape;677;p90"/>
          <p:cNvGraphicFramePr/>
          <p:nvPr/>
        </p:nvGraphicFramePr>
        <p:xfrm>
          <a:off x="77063" y="76200"/>
          <a:ext cx="3000000" cy="3000000"/>
        </p:xfrm>
        <a:graphic>
          <a:graphicData uri="http://schemas.openxmlformats.org/drawingml/2006/table">
            <a:tbl>
              <a:tblPr>
                <a:noFill/>
                <a:tableStyleId>{56A752F2-9E97-4241-BC47-2EB3587DC757}</a:tableStyleId>
              </a:tblPr>
              <a:tblGrid>
                <a:gridCol w="2996900"/>
                <a:gridCol w="3888550"/>
                <a:gridCol w="2105250"/>
              </a:tblGrid>
              <a:tr h="5540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DESCRIPCIÓN DE TABLAS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766075">
                <a:tc gridSpan="2">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Formato: </a:t>
                      </a:r>
                      <a:r>
                        <a:rPr lang="es" sz="1400" u="none" cap="none" strike="noStrike">
                          <a:latin typeface="Helvetica Neue Light"/>
                          <a:ea typeface="Helvetica Neue Light"/>
                          <a:cs typeface="Helvetica Neue Light"/>
                          <a:sym typeface="Helvetica Neue Light"/>
                        </a:rPr>
                        <a:t>Archivo en </a:t>
                      </a:r>
                      <a:r>
                        <a:rPr b="1" lang="es" sz="1400" u="none" cap="none" strike="noStrike">
                          <a:latin typeface="Helvetica Neue"/>
                          <a:ea typeface="Helvetica Neue"/>
                          <a:cs typeface="Helvetica Neue"/>
                          <a:sym typeface="Helvetica Neue"/>
                        </a:rPr>
                        <a:t>formato .PDF </a:t>
                      </a:r>
                      <a:r>
                        <a:rPr lang="es" sz="1400" u="none" cap="none" strike="noStrike">
                          <a:latin typeface="Helvetica Neue Light"/>
                          <a:ea typeface="Helvetica Neue Light"/>
                          <a:cs typeface="Helvetica Neue Light"/>
                          <a:sym typeface="Helvetica Neue Light"/>
                        </a:rPr>
                        <a:t>nombrado como </a:t>
                      </a:r>
                      <a:r>
                        <a:rPr lang="es" sz="1400" u="none" cap="none" strike="noStrike">
                          <a:highlight>
                            <a:srgbClr val="3CEFAB"/>
                          </a:highlight>
                          <a:latin typeface="Helvetica Neue Light"/>
                          <a:ea typeface="Helvetica Neue Light"/>
                          <a:cs typeface="Helvetica Neue Light"/>
                          <a:sym typeface="Helvetica Neue Light"/>
                        </a:rPr>
                        <a:t>“Diagrama+Apellido”</a:t>
                      </a:r>
                      <a:r>
                        <a:rPr lang="es" sz="1400" u="none" cap="none" strike="noStrike">
                          <a:latin typeface="Helvetica Neue Light"/>
                          <a:ea typeface="Helvetica Neue Light"/>
                          <a:cs typeface="Helvetica Neue Light"/>
                          <a:sym typeface="Helvetica Neue Light"/>
                        </a:rPr>
                        <a:t>.</a:t>
                      </a:r>
                      <a:endParaRPr sz="1400" u="none" cap="none" strike="noStrike">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Sugerencia:</a:t>
                      </a:r>
                      <a:r>
                        <a:rPr lang="es" sz="1400" u="none" cap="none" strike="noStrike">
                          <a:latin typeface="Helvetica Neue Light"/>
                          <a:ea typeface="Helvetica Neue Light"/>
                          <a:cs typeface="Helvetica Neue Light"/>
                          <a:sym typeface="Helvetica Neue Light"/>
                        </a:rPr>
                        <a:t>  Si lo publican en su Drive Personal, recuerden compartir el acceso.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5326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400" u="none" cap="none" strike="noStrike"/>
                        <a:t>&gt;&gt;</a:t>
                      </a:r>
                      <a:r>
                        <a:rPr b="1" lang="es" sz="1400" u="none" cap="none" strike="noStrike">
                          <a:solidFill>
                            <a:srgbClr val="4D5156"/>
                          </a:solidFill>
                        </a:rPr>
                        <a:t> </a:t>
                      </a:r>
                      <a:r>
                        <a:rPr b="1" lang="es" sz="1400" u="none" cap="none" strike="noStrike">
                          <a:latin typeface="Helvetica Neue"/>
                          <a:ea typeface="Helvetica Neue"/>
                          <a:cs typeface="Helvetica Neue"/>
                          <a:sym typeface="Helvetica Neue"/>
                        </a:rPr>
                        <a:t>Consigna:</a:t>
                      </a:r>
                      <a:r>
                        <a:rPr lang="es" sz="1400" u="none" cap="none" strike="noStrike">
                          <a:latin typeface="Helvetica Neue Light"/>
                          <a:ea typeface="Helvetica Neue Light"/>
                          <a:cs typeface="Helvetica Neue Light"/>
                          <a:sym typeface="Helvetica Neue Light"/>
                        </a:rPr>
                        <a:t> </a:t>
                      </a:r>
                      <a:endParaRPr sz="1400" u="none" cap="none" strike="noStrike">
                        <a:latin typeface="Helvetica Neue Light"/>
                        <a:ea typeface="Helvetica Neue Light"/>
                        <a:cs typeface="Helvetica Neue Light"/>
                        <a:sym typeface="Helvetica Neue Light"/>
                      </a:endParaRPr>
                    </a:p>
                    <a:p>
                      <a:pPr indent="-323850" lvl="0" marL="457200" marR="0" rtl="0" algn="l">
                        <a:lnSpc>
                          <a:spcPct val="100000"/>
                        </a:lnSpc>
                        <a:spcBef>
                          <a:spcPts val="0"/>
                        </a:spcBef>
                        <a:spcAft>
                          <a:spcPts val="0"/>
                        </a:spcAft>
                        <a:buClr>
                          <a:srgbClr val="000000"/>
                        </a:buClr>
                        <a:buSzPts val="1500"/>
                        <a:buFont typeface="Helvetica Neue Light"/>
                        <a:buChar char="●"/>
                      </a:pPr>
                      <a:r>
                        <a:rPr lang="es" sz="1500" u="none" cap="none" strike="noStrike">
                          <a:latin typeface="Helvetica Neue Light"/>
                          <a:ea typeface="Helvetica Neue Light"/>
                          <a:cs typeface="Helvetica Neue Light"/>
                          <a:sym typeface="Helvetica Neue Light"/>
                        </a:rPr>
                        <a:t>Armar en formato grilla, los nombres de las tablas de nuestro proyecto final. (</a:t>
                      </a:r>
                      <a:r>
                        <a:rPr i="1" lang="es" sz="1500" u="none" cap="none" strike="noStrike">
                          <a:latin typeface="Helvetica Neue Light"/>
                          <a:ea typeface="Helvetica Neue Light"/>
                          <a:cs typeface="Helvetica Neue Light"/>
                          <a:sym typeface="Helvetica Neue Light"/>
                        </a:rPr>
                        <a:t>pueden armarlo en una planilla de cálculo y luego exportar su formato a PDF</a:t>
                      </a:r>
                      <a:r>
                        <a:rPr lang="es" sz="1500" u="none" cap="none" strike="noStrike">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Clr>
                          <a:srgbClr val="000000"/>
                        </a:buClr>
                        <a:buSzPts val="1500"/>
                        <a:buFont typeface="Arial"/>
                        <a:buNone/>
                      </a:pPr>
                      <a:r>
                        <a:rPr b="1" lang="es" sz="1500" u="none" cap="none" strike="noStrike">
                          <a:solidFill>
                            <a:schemeClr val="dk1"/>
                          </a:solidFill>
                          <a:latin typeface="Helvetica Neue"/>
                          <a:ea typeface="Helvetica Neue"/>
                          <a:cs typeface="Helvetica Neue"/>
                          <a:sym typeface="Helvetica Neue"/>
                        </a:rPr>
                        <a:t>&gt;&gt; Aspectos a incluir en el entregable: </a:t>
                      </a:r>
                      <a:endParaRPr sz="1500" u="none" cap="none" strike="noStrike">
                        <a:solidFill>
                          <a:schemeClr val="dk1"/>
                        </a:solidFill>
                        <a:latin typeface="Helvetica Neue"/>
                        <a:ea typeface="Helvetica Neue"/>
                        <a:cs typeface="Helvetica Neue"/>
                        <a:sym typeface="Helvetica Neue"/>
                      </a:endParaRPr>
                    </a:p>
                    <a:p>
                      <a:pPr indent="-323850" lvl="0" marL="457200" marR="0" rtl="0" algn="l">
                        <a:lnSpc>
                          <a:spcPct val="100000"/>
                        </a:lnSpc>
                        <a:spcBef>
                          <a:spcPts val="0"/>
                        </a:spcBef>
                        <a:spcAft>
                          <a:spcPts val="0"/>
                        </a:spcAft>
                        <a:buClr>
                          <a:schemeClr val="dk1"/>
                        </a:buClr>
                        <a:buSzPts val="1500"/>
                        <a:buFont typeface="Helvetica Neue"/>
                        <a:buChar char="●"/>
                      </a:pPr>
                      <a:r>
                        <a:rPr lang="es" sz="1500" u="none" cap="none" strike="noStrike">
                          <a:solidFill>
                            <a:schemeClr val="dk1"/>
                          </a:solidFill>
                          <a:latin typeface="Helvetica Neue Light"/>
                          <a:ea typeface="Helvetica Neue Light"/>
                          <a:cs typeface="Helvetica Neue Light"/>
                          <a:sym typeface="Helvetica Neue Light"/>
                        </a:rPr>
                        <a:t>Definir las tablas de su proyecto</a:t>
                      </a:r>
                      <a:endParaRPr sz="1500" u="none" cap="none" strike="noStrike">
                        <a:solidFill>
                          <a:schemeClr val="dk1"/>
                        </a:solidFill>
                        <a:latin typeface="Helvetica Neue Light"/>
                        <a:ea typeface="Helvetica Neue Light"/>
                        <a:cs typeface="Helvetica Neue Light"/>
                        <a:sym typeface="Helvetica Neue Light"/>
                      </a:endParaRPr>
                    </a:p>
                    <a:p>
                      <a:pPr indent="-323850" lvl="0" marL="4572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Incluir una descripción de cada tabla</a:t>
                      </a:r>
                      <a:endParaRPr sz="1500" u="none" cap="none" strike="noStrike">
                        <a:solidFill>
                          <a:schemeClr val="dk1"/>
                        </a:solidFill>
                        <a:latin typeface="Helvetica Neue Light"/>
                        <a:ea typeface="Helvetica Neue Light"/>
                        <a:cs typeface="Helvetica Neue Light"/>
                        <a:sym typeface="Helvetica Neue Light"/>
                      </a:endParaRPr>
                    </a:p>
                    <a:p>
                      <a:pPr indent="-323850" lvl="0" marL="4572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Deben incluir los campos que las componen, detallando:</a:t>
                      </a:r>
                      <a:endParaRPr sz="1500" u="none" cap="none" strike="noStrike">
                        <a:solidFill>
                          <a:schemeClr val="dk1"/>
                        </a:solidFill>
                        <a:latin typeface="Helvetica Neue Light"/>
                        <a:ea typeface="Helvetica Neue Light"/>
                        <a:cs typeface="Helvetica Neue Light"/>
                        <a:sym typeface="Helvetica Neue Light"/>
                      </a:endParaRPr>
                    </a:p>
                    <a:p>
                      <a:pPr indent="-323850" lvl="1" marL="13716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claves primarias</a:t>
                      </a:r>
                      <a:endParaRPr sz="1500" u="none" cap="none" strike="noStrike">
                        <a:solidFill>
                          <a:schemeClr val="dk1"/>
                        </a:solidFill>
                        <a:latin typeface="Helvetica Neue Light"/>
                        <a:ea typeface="Helvetica Neue Light"/>
                        <a:cs typeface="Helvetica Neue Light"/>
                        <a:sym typeface="Helvetica Neue Light"/>
                      </a:endParaRPr>
                    </a:p>
                    <a:p>
                      <a:pPr indent="-323850" lvl="1" marL="13716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claves foráneas</a:t>
                      </a:r>
                      <a:endParaRPr sz="1500" u="none" cap="none" strike="noStrike">
                        <a:solidFill>
                          <a:schemeClr val="dk1"/>
                        </a:solidFill>
                        <a:latin typeface="Helvetica Neue Light"/>
                        <a:ea typeface="Helvetica Neue Light"/>
                        <a:cs typeface="Helvetica Neue Light"/>
                        <a:sym typeface="Helvetica Neue Light"/>
                      </a:endParaRPr>
                    </a:p>
                    <a:p>
                      <a:pPr indent="-323850" lvl="1" marL="13716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campos abreviados</a:t>
                      </a:r>
                      <a:endParaRPr sz="1500" u="none" cap="none" strike="noStrike">
                        <a:solidFill>
                          <a:schemeClr val="dk1"/>
                        </a:solidFill>
                        <a:latin typeface="Helvetica Neue Light"/>
                        <a:ea typeface="Helvetica Neue Light"/>
                        <a:cs typeface="Helvetica Neue Light"/>
                        <a:sym typeface="Helvetica Neue Light"/>
                      </a:endParaRPr>
                    </a:p>
                    <a:p>
                      <a:pPr indent="-323850" lvl="1" marL="13716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nombre del campo completo</a:t>
                      </a:r>
                      <a:endParaRPr sz="1500" u="none" cap="none" strike="noStrike">
                        <a:solidFill>
                          <a:schemeClr val="dk1"/>
                        </a:solidFill>
                        <a:latin typeface="Helvetica Neue Light"/>
                        <a:ea typeface="Helvetica Neue Light"/>
                        <a:cs typeface="Helvetica Neue Light"/>
                        <a:sym typeface="Helvetica Neue Light"/>
                      </a:endParaRPr>
                    </a:p>
                    <a:p>
                      <a:pPr indent="-323850" lvl="1" marL="1371600" marR="0" rtl="0" algn="l">
                        <a:lnSpc>
                          <a:spcPct val="100000"/>
                        </a:lnSpc>
                        <a:spcBef>
                          <a:spcPts val="0"/>
                        </a:spcBef>
                        <a:spcAft>
                          <a:spcPts val="0"/>
                        </a:spcAft>
                        <a:buClr>
                          <a:schemeClr val="dk1"/>
                        </a:buClr>
                        <a:buSzPts val="1500"/>
                        <a:buFont typeface="Helvetica Neue Light"/>
                        <a:buChar char="○"/>
                      </a:pPr>
                      <a:r>
                        <a:rPr lang="es" sz="1500" u="none" cap="none" strike="noStrike">
                          <a:solidFill>
                            <a:schemeClr val="dk1"/>
                          </a:solidFill>
                          <a:latin typeface="Helvetica Neue Light"/>
                          <a:ea typeface="Helvetica Neue Light"/>
                          <a:cs typeface="Helvetica Neue Light"/>
                          <a:sym typeface="Helvetica Neue Light"/>
                        </a:rPr>
                        <a:t>tipos de datos de cada campo</a:t>
                      </a:r>
                      <a:endParaRPr sz="15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8" name="Google Shape;67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9" name="Google Shape;679;p90"/>
          <p:cNvPicPr preferRelativeResize="0"/>
          <p:nvPr/>
        </p:nvPicPr>
        <p:blipFill rotWithShape="1">
          <a:blip r:embed="rId4">
            <a:alphaModFix/>
          </a:blip>
          <a:srcRect b="0" l="0" r="0" t="0"/>
          <a:stretch/>
        </p:blipFill>
        <p:spPr>
          <a:xfrm>
            <a:off x="7267912" y="767775"/>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9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85" name="Google Shape;685;p9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7" name="Shape 117"/>
        <p:cNvGrpSpPr/>
        <p:nvPr/>
      </p:nvGrpSpPr>
      <p:grpSpPr>
        <a:xfrm>
          <a:off x="0" y="0"/>
          <a:ext cx="0" cy="0"/>
          <a:chOff x="0" y="0"/>
          <a:chExt cx="0" cy="0"/>
        </a:xfrm>
      </p:grpSpPr>
      <p:sp>
        <p:nvSpPr>
          <p:cNvPr id="118" name="Google Shape;118;p20"/>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CONCEPTO GENERAL</a:t>
            </a:r>
            <a:endParaRPr b="0" i="1" sz="3600" u="none" cap="none" strike="noStrike">
              <a:solidFill>
                <a:schemeClr val="dk1"/>
              </a:solidFill>
              <a:latin typeface="Anton"/>
              <a:ea typeface="Anton"/>
              <a:cs typeface="Anton"/>
              <a:sym typeface="Anton"/>
            </a:endParaRPr>
          </a:p>
        </p:txBody>
      </p:sp>
      <p:pic>
        <p:nvPicPr>
          <p:cNvPr id="119" name="Google Shape;119;p2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9" name="Shape 689"/>
        <p:cNvGrpSpPr/>
        <p:nvPr/>
      </p:nvGrpSpPr>
      <p:grpSpPr>
        <a:xfrm>
          <a:off x="0" y="0"/>
          <a:ext cx="0" cy="0"/>
          <a:chOff x="0" y="0"/>
          <a:chExt cx="0" cy="0"/>
        </a:xfrm>
      </p:grpSpPr>
      <p:sp>
        <p:nvSpPr>
          <p:cNvPr id="690" name="Google Shape;690;p92"/>
          <p:cNvSpPr txBox="1"/>
          <p:nvPr/>
        </p:nvSpPr>
        <p:spPr>
          <a:xfrm>
            <a:off x="470450" y="1417200"/>
            <a:ext cx="8258100" cy="2659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1" i="0" lang="es" sz="1700" u="none" cap="none" strike="noStrike">
                <a:solidFill>
                  <a:srgbClr val="000000"/>
                </a:solidFill>
                <a:latin typeface="Helvetica Neue"/>
                <a:ea typeface="Helvetica Neue"/>
                <a:cs typeface="Helvetica Neue"/>
                <a:sym typeface="Helvetica Neue"/>
              </a:rPr>
              <a:t>Reverse Engineering con Mysql Workbench</a:t>
            </a:r>
            <a:endParaRPr b="1" i="0" sz="17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Ejemplos de ingeniería inversa utilizando Mysql Workbench:</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Arial"/>
              <a:buChar char="●"/>
            </a:pPr>
            <a:r>
              <a:rPr b="0" i="0" lang="es" sz="1600" u="sng" cap="none" strike="noStrike">
                <a:solidFill>
                  <a:schemeClr val="hlink"/>
                </a:solidFill>
                <a:latin typeface="Arial"/>
                <a:ea typeface="Arial"/>
                <a:cs typeface="Arial"/>
                <a:sym typeface="Arial"/>
                <a:hlinkClick r:id="rId3"/>
              </a:rPr>
              <a:t>https://www.youtube.com/watch?v=RMxr5j83dcg</a:t>
            </a:r>
            <a:endParaRPr b="0"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es" sz="1600" u="sng" cap="none" strike="noStrike">
                <a:solidFill>
                  <a:schemeClr val="hlink"/>
                </a:solidFill>
                <a:latin typeface="Arial"/>
                <a:ea typeface="Arial"/>
                <a:cs typeface="Arial"/>
                <a:sym typeface="Arial"/>
                <a:hlinkClick r:id="rId4"/>
              </a:rPr>
              <a:t>https://www.youtube.com/watch?v=XPvUlmHhBhw</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0" i="0" lang="es" sz="1600" u="none" cap="none" strike="noStrike">
                <a:solidFill>
                  <a:schemeClr val="dk1"/>
                </a:solidFill>
                <a:latin typeface="Arial"/>
                <a:ea typeface="Arial"/>
                <a:cs typeface="Arial"/>
                <a:sym typeface="Arial"/>
              </a:rPr>
              <a:t>Cuándo usar una clave compuesta o concatenada:</a:t>
            </a:r>
            <a:endParaRPr b="0"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es" sz="1600" u="sng" cap="none" strike="noStrike">
                <a:solidFill>
                  <a:schemeClr val="hlink"/>
                </a:solidFill>
                <a:latin typeface="Arial"/>
                <a:ea typeface="Arial"/>
                <a:cs typeface="Arial"/>
                <a:sym typeface="Arial"/>
                <a:hlinkClick r:id="rId5"/>
              </a:rPr>
              <a:t>https://www.youtube.com/watch?v=3CCQm_qslE0</a:t>
            </a:r>
            <a:r>
              <a:rPr b="0" i="0" lang="e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0" i="0" lang="es" sz="1600" u="none" cap="none" strike="noStrike">
                <a:solidFill>
                  <a:schemeClr val="dk1"/>
                </a:solidFill>
                <a:latin typeface="Arial"/>
                <a:ea typeface="Arial"/>
                <a:cs typeface="Arial"/>
                <a:sym typeface="Arial"/>
              </a:rPr>
              <a:t>Otro ejemplo de Foreign Key:</a:t>
            </a:r>
            <a:endParaRPr b="0"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es" sz="1600" u="sng" cap="none" strike="noStrike">
                <a:solidFill>
                  <a:schemeClr val="hlink"/>
                </a:solidFill>
                <a:latin typeface="Arial"/>
                <a:ea typeface="Arial"/>
                <a:cs typeface="Arial"/>
                <a:sym typeface="Arial"/>
                <a:hlinkClick r:id="rId6"/>
              </a:rPr>
              <a:t>https://www.youtube.com/watch?v=Ja4ImbxDv_0</a:t>
            </a:r>
            <a:r>
              <a:rPr b="0" i="0" lang="e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691" name="Google Shape;691;p92"/>
          <p:cNvSpPr txBox="1"/>
          <p:nvPr/>
        </p:nvSpPr>
        <p:spPr>
          <a:xfrm>
            <a:off x="1398000" y="2431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MÁS EJEMPLOS PRÁCTICOS</a:t>
            </a:r>
            <a:endParaRPr b="0" i="1" sz="3600" u="none" cap="none" strike="noStrike">
              <a:solidFill>
                <a:srgbClr val="000000"/>
              </a:solidFill>
              <a:latin typeface="Anton"/>
              <a:ea typeface="Anton"/>
              <a:cs typeface="Anton"/>
              <a:sym typeface="Anton"/>
            </a:endParaRPr>
          </a:p>
        </p:txBody>
      </p:sp>
      <p:pic>
        <p:nvPicPr>
          <p:cNvPr id="692" name="Google Shape;692;p92"/>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693" name="Google Shape;693;p92"/>
          <p:cNvPicPr preferRelativeResize="0"/>
          <p:nvPr/>
        </p:nvPicPr>
        <p:blipFill rotWithShape="1">
          <a:blip r:embed="rId8">
            <a:alphaModFix/>
          </a:blip>
          <a:srcRect b="0" l="0" r="0" t="0"/>
          <a:stretch/>
        </p:blipFill>
        <p:spPr>
          <a:xfrm>
            <a:off x="7120287" y="417750"/>
            <a:ext cx="1634174" cy="63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3"/>
          <p:cNvSpPr txBox="1"/>
          <p:nvPr/>
        </p:nvSpPr>
        <p:spPr>
          <a:xfrm>
            <a:off x="1956450" y="872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99" name="Google Shape;699;p93"/>
          <p:cNvSpPr txBox="1"/>
          <p:nvPr/>
        </p:nvSpPr>
        <p:spPr>
          <a:xfrm>
            <a:off x="1444475" y="1861175"/>
            <a:ext cx="6467100" cy="270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br>
              <a:rPr b="0" i="0" lang="es" sz="2200" u="none" cap="none" strike="noStrike">
                <a:solidFill>
                  <a:srgbClr val="E0FF00"/>
                </a:solidFill>
                <a:latin typeface="Helvetica Neue Light"/>
                <a:ea typeface="Helvetica Neue Light"/>
                <a:cs typeface="Helvetica Neue Light"/>
                <a:sym typeface="Helvetica Neue Light"/>
              </a:rPr>
            </a:br>
            <a:endParaRPr b="0" i="0" sz="2200" u="none" cap="none" strike="noStrike">
              <a:solidFill>
                <a:srgbClr val="E0FF00"/>
              </a:solidFill>
              <a:latin typeface="Helvetica Neue Light"/>
              <a:ea typeface="Helvetica Neue Light"/>
              <a:cs typeface="Helvetica Neue Light"/>
              <a:sym typeface="Helvetica Neue Light"/>
            </a:endParaRPr>
          </a:p>
          <a:p>
            <a:pPr indent="-342900" lvl="0" marL="4318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Tablas: concepto, Tablas de hecho, transaccionales, dimensionales.</a:t>
            </a:r>
            <a:endParaRPr b="0" i="0" sz="1400" u="none" cap="none" strike="noStrike">
              <a:solidFill>
                <a:srgbClr val="000000"/>
              </a:solidFill>
              <a:latin typeface="Helvetica Neue Light"/>
              <a:ea typeface="Helvetica Neue Light"/>
              <a:cs typeface="Helvetica Neue Light"/>
              <a:sym typeface="Helvetica Neue Light"/>
            </a:endParaRPr>
          </a:p>
          <a:p>
            <a:pPr indent="-342900" lvl="0" marL="4318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Claves: Primarias, Foráneas, Índice</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318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claves candidatas, claves concatenadas</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3" name="Shape 703"/>
        <p:cNvGrpSpPr/>
        <p:nvPr/>
      </p:nvGrpSpPr>
      <p:grpSpPr>
        <a:xfrm>
          <a:off x="0" y="0"/>
          <a:ext cx="0" cy="0"/>
          <a:chOff x="0" y="0"/>
          <a:chExt cx="0" cy="0"/>
        </a:xfrm>
      </p:grpSpPr>
      <p:sp>
        <p:nvSpPr>
          <p:cNvPr id="704" name="Google Shape;704;p9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05" name="Google Shape;705;p9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9" name="Shape 709"/>
        <p:cNvGrpSpPr/>
        <p:nvPr/>
      </p:nvGrpSpPr>
      <p:grpSpPr>
        <a:xfrm>
          <a:off x="0" y="0"/>
          <a:ext cx="0" cy="0"/>
          <a:chOff x="0" y="0"/>
          <a:chExt cx="0" cy="0"/>
        </a:xfrm>
      </p:grpSpPr>
      <p:sp>
        <p:nvSpPr>
          <p:cNvPr id="710" name="Google Shape;710;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11" name="Google Shape;71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5" name="Google Shape;125;p21"/>
          <p:cNvSpPr txBox="1"/>
          <p:nvPr/>
        </p:nvSpPr>
        <p:spPr>
          <a:xfrm>
            <a:off x="285100" y="1143125"/>
            <a:ext cx="8525100" cy="3209100"/>
          </a:xfrm>
          <a:prstGeom prst="rect">
            <a:avLst/>
          </a:prstGeom>
          <a:no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Clr>
                <a:srgbClr val="000000"/>
              </a:buClr>
              <a:buSzPts val="1100"/>
              <a:buFont typeface="Arial"/>
              <a:buNone/>
            </a:pPr>
            <a:r>
              <a:rPr b="0" i="0" lang="es" sz="2300" u="none" cap="none" strike="noStrike">
                <a:solidFill>
                  <a:srgbClr val="000000"/>
                </a:solidFill>
                <a:latin typeface="Helvetica Neue Light"/>
                <a:ea typeface="Helvetica Neue Light"/>
                <a:cs typeface="Helvetica Neue Light"/>
                <a:sym typeface="Helvetica Neue Light"/>
              </a:rPr>
              <a:t>Las tablas almacenan la información en forma de registros o tuplas. Para ello, respetan la estructura de cada dato de un registro, el cual condice con la definición del campo que lo almacena.</a:t>
            </a:r>
            <a:endParaRPr b="0" i="0" sz="2300" u="none" cap="none" strike="noStrike">
              <a:solidFill>
                <a:srgbClr val="000000"/>
              </a:solidFill>
              <a:latin typeface="Helvetica Neue Light"/>
              <a:ea typeface="Helvetica Neue Light"/>
              <a:cs typeface="Helvetica Neue Light"/>
              <a:sym typeface="Helvetica Neue Light"/>
            </a:endParaRPr>
          </a:p>
        </p:txBody>
      </p:sp>
      <p:sp>
        <p:nvSpPr>
          <p:cNvPr id="126" name="Google Shape;126;p21"/>
          <p:cNvSpPr txBox="1"/>
          <p:nvPr/>
        </p:nvSpPr>
        <p:spPr>
          <a:xfrm>
            <a:off x="240975" y="356825"/>
            <a:ext cx="62805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highlight>
                  <a:srgbClr val="3CEFAB"/>
                </a:highlight>
                <a:latin typeface="Anton"/>
                <a:ea typeface="Anton"/>
                <a:cs typeface="Anton"/>
                <a:sym typeface="Anton"/>
              </a:rPr>
              <a:t>RECORDEMOS: </a:t>
            </a:r>
            <a:r>
              <a:rPr b="0" i="1" lang="es" sz="2600" u="none" cap="none" strike="noStrike">
                <a:solidFill>
                  <a:srgbClr val="000000"/>
                </a:solidFill>
                <a:latin typeface="Anton"/>
                <a:ea typeface="Anton"/>
                <a:cs typeface="Anton"/>
                <a:sym typeface="Anton"/>
              </a:rPr>
              <a:t> </a:t>
            </a:r>
            <a:r>
              <a:rPr i="1" lang="es" sz="2600">
                <a:latin typeface="Anton"/>
                <a:ea typeface="Anton"/>
                <a:cs typeface="Anton"/>
                <a:sym typeface="Anton"/>
              </a:rPr>
              <a:t>c</a:t>
            </a:r>
            <a:r>
              <a:rPr b="0" i="1" lang="es" sz="2600" u="none" cap="none" strike="noStrike">
                <a:solidFill>
                  <a:srgbClr val="000000"/>
                </a:solidFill>
                <a:latin typeface="Anton"/>
                <a:ea typeface="Anton"/>
                <a:cs typeface="Anton"/>
                <a:sym typeface="Anton"/>
              </a:rPr>
              <a:t>oncepto de tablas SQL</a:t>
            </a:r>
            <a:endParaRPr b="0" i="0" sz="26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4">
            <a:alphaModFix/>
          </a:blip>
          <a:srcRect b="0" l="0" r="0" t="0"/>
          <a:stretch/>
        </p:blipFill>
        <p:spPr>
          <a:xfrm>
            <a:off x="6741825" y="2984725"/>
            <a:ext cx="1885300" cy="188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